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9"/>
  </p:notesMasterIdLst>
  <p:sldIdLst>
    <p:sldId id="398" r:id="rId2"/>
    <p:sldId id="359" r:id="rId3"/>
    <p:sldId id="363" r:id="rId4"/>
    <p:sldId id="400" r:id="rId5"/>
    <p:sldId id="401" r:id="rId6"/>
    <p:sldId id="387" r:id="rId7"/>
    <p:sldId id="364" r:id="rId8"/>
    <p:sldId id="365" r:id="rId9"/>
    <p:sldId id="366" r:id="rId10"/>
    <p:sldId id="395" r:id="rId11"/>
    <p:sldId id="396" r:id="rId12"/>
    <p:sldId id="388" r:id="rId13"/>
    <p:sldId id="369" r:id="rId14"/>
    <p:sldId id="406" r:id="rId15"/>
    <p:sldId id="370" r:id="rId16"/>
    <p:sldId id="371" r:id="rId17"/>
    <p:sldId id="372" r:id="rId18"/>
    <p:sldId id="374" r:id="rId19"/>
    <p:sldId id="375" r:id="rId20"/>
    <p:sldId id="378" r:id="rId21"/>
    <p:sldId id="377" r:id="rId22"/>
    <p:sldId id="389" r:id="rId23"/>
    <p:sldId id="379" r:id="rId24"/>
    <p:sldId id="399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60" autoAdjust="0"/>
    <p:restoredTop sz="48602" autoAdjust="0"/>
  </p:normalViewPr>
  <p:slideViewPr>
    <p:cSldViewPr>
      <p:cViewPr varScale="1">
        <p:scale>
          <a:sx n="52" d="100"/>
          <a:sy n="52" d="100"/>
        </p:scale>
        <p:origin x="282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56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tx1"/>
        </a:solidFill>
      </dgm:spPr>
      <dgm:t>
        <a:bodyPr/>
        <a:lstStyle/>
        <a:p>
          <a:r>
            <a:rPr lang="en-US" smtClean="0">
              <a:ea typeface="+mn-ea"/>
            </a:rPr>
            <a:t>Sdrop</a:t>
          </a:r>
          <a:endParaRPr lang="en-US" dirty="0" smtClean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  <dgm:t>
        <a:bodyPr/>
        <a:lstStyle/>
        <a:p>
          <a:endParaRPr lang="en-US"/>
        </a:p>
      </dgm:t>
    </dgm:pt>
    <dgm:pt modelId="{3CCE460B-41BD-3641-A15B-1953EF2086BB}" type="pres">
      <dgm:prSet presAssocID="{0B6CE952-8468-5847-A61F-9188FAA68F62}" presName="textNode" presStyleLbl="bgShp" presStyleIdx="0" presStyleCnt="3"/>
      <dgm:spPr/>
      <dgm:t>
        <a:bodyPr/>
        <a:lstStyle/>
        <a:p>
          <a:endParaRPr lang="en-US"/>
        </a:p>
      </dgm:t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  <dgm:t>
        <a:bodyPr/>
        <a:lstStyle/>
        <a:p>
          <a:endParaRPr lang="en-US"/>
        </a:p>
      </dgm:t>
    </dgm:pt>
    <dgm:pt modelId="{170C77E5-9D2E-0943-9CAE-DF38D754C163}" type="pres">
      <dgm:prSet presAssocID="{68E55782-D5C7-F045-9C9C-4EF549009D94}" presName="textNode" presStyleLbl="bgShp" presStyleIdx="1" presStyleCnt="3"/>
      <dgm:spPr/>
      <dgm:t>
        <a:bodyPr/>
        <a:lstStyle/>
        <a:p>
          <a:endParaRPr lang="en-US"/>
        </a:p>
      </dgm:t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  <dgm:t>
        <a:bodyPr/>
        <a:lstStyle/>
        <a:p>
          <a:endParaRPr lang="en-US"/>
        </a:p>
      </dgm:t>
    </dgm:pt>
    <dgm:pt modelId="{7DC35266-9A5F-B345-A0DB-C9A8BF90F708}" type="pres">
      <dgm:prSet presAssocID="{DEB85526-A29C-2D47-8AFB-B9EA86EDD177}" presName="textNode" presStyleLbl="bgShp" presStyleIdx="2" presStyleCnt="3"/>
      <dgm:spPr/>
      <dgm:t>
        <a:bodyPr/>
        <a:lstStyle/>
        <a:p>
          <a:endParaRPr lang="en-US"/>
        </a:p>
      </dgm:t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/>
      <dgm:t>
        <a:bodyPr/>
        <a:lstStyle/>
        <a:p>
          <a:r>
            <a:rPr lang="en-US" dirty="0" smtClean="0"/>
            <a:t>IP address and protocol values</a:t>
          </a:r>
          <a:endParaRPr lang="en-US" dirty="0"/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 smtClean="0">
              <a:solidFill>
                <a:schemeClr val="bg1"/>
              </a:solidFill>
            </a:rPr>
            <a:t>stateful</a:t>
          </a:r>
          <a:r>
            <a:rPr lang="en-US" b="1" dirty="0" smtClean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/>
      <dgm:t>
        <a:bodyPr/>
        <a:lstStyle/>
        <a:p>
          <a:r>
            <a:rPr lang="en-US" smtClean="0"/>
            <a:t>Application protocol</a:t>
          </a:r>
          <a:endParaRPr lang="en-US" dirty="0" smtClean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/>
      <dgm:t>
        <a:bodyPr/>
        <a:lstStyle/>
        <a:p>
          <a:r>
            <a:rPr lang="en-US" smtClean="0"/>
            <a:t>User identity</a:t>
          </a:r>
          <a:endParaRPr lang="en-US" dirty="0" smtClean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/>
      <dgm:t>
        <a:bodyPr/>
        <a:lstStyle/>
        <a:p>
          <a:r>
            <a:rPr lang="en-US" smtClean="0"/>
            <a:t>Network activity</a:t>
          </a:r>
          <a:endParaRPr lang="en-US" dirty="0" smtClean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b="1" dirty="0">
            <a:solidFill>
              <a:srgbClr val="000000"/>
            </a:solidFill>
          </a:endParaRP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  <dgm:t>
        <a:bodyPr/>
        <a:lstStyle/>
        <a:p>
          <a:endParaRPr lang="en-US"/>
        </a:p>
      </dgm:t>
    </dgm:pt>
    <dgm:pt modelId="{C548B9DE-C5DC-6844-977B-D8B3C7D73A02}" type="pres">
      <dgm:prSet presAssocID="{0486AA29-E5A5-9243-960E-82795CCEDD27}" presName="textNode" presStyleLbl="bgShp" presStyleIdx="0" presStyleCnt="4"/>
      <dgm:spPr/>
      <dgm:t>
        <a:bodyPr/>
        <a:lstStyle/>
        <a:p>
          <a:endParaRPr lang="en-US"/>
        </a:p>
      </dgm:t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  <dgm:t>
        <a:bodyPr/>
        <a:lstStyle/>
        <a:p>
          <a:endParaRPr lang="en-US"/>
        </a:p>
      </dgm:t>
    </dgm:pt>
    <dgm:pt modelId="{2E3A8245-3DBF-9440-A505-C2F4FE3386D0}" type="pres">
      <dgm:prSet presAssocID="{A386BD18-CBF6-354F-A16C-70A68D4BE74B}" presName="textNode" presStyleLbl="bgShp" presStyleIdx="1" presStyleCnt="4"/>
      <dgm:spPr/>
      <dgm:t>
        <a:bodyPr/>
        <a:lstStyle/>
        <a:p>
          <a:endParaRPr lang="en-US"/>
        </a:p>
      </dgm:t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  <dgm:t>
        <a:bodyPr/>
        <a:lstStyle/>
        <a:p>
          <a:endParaRPr lang="en-US"/>
        </a:p>
      </dgm:t>
    </dgm:pt>
    <dgm:pt modelId="{A99B5541-C20B-614C-B947-E843A2A4EEB9}" type="pres">
      <dgm:prSet presAssocID="{57CDA6A9-2D07-E34A-8471-2E2640D84F93}" presName="textNode" presStyleLbl="bgShp" presStyleIdx="2" presStyleCnt="4"/>
      <dgm:spPr/>
      <dgm:t>
        <a:bodyPr/>
        <a:lstStyle/>
        <a:p>
          <a:endParaRPr lang="en-US"/>
        </a:p>
      </dgm:t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  <dgm:t>
        <a:bodyPr/>
        <a:lstStyle/>
        <a:p>
          <a:endParaRPr lang="en-US"/>
        </a:p>
      </dgm:t>
    </dgm:pt>
    <dgm:pt modelId="{8C3DA6FF-F1DE-0243-867A-3D4A7637864C}" type="pres">
      <dgm:prSet presAssocID="{11A54360-05EA-6249-B427-0AEB8956CC27}" presName="textNode" presStyleLbl="bgShp" presStyleIdx="3" presStyleCnt="4"/>
      <dgm:spPr/>
      <dgm:t>
        <a:bodyPr/>
        <a:lstStyle/>
        <a:p>
          <a:endParaRPr lang="en-US"/>
        </a:p>
      </dgm:t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Capabilities: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800" b="1" kern="1200" dirty="0" smtClean="0"/>
            <a:t>Defines a single choke point</a:t>
          </a:r>
          <a:endParaRPr lang="en-US" sz="1800" kern="1200" dirty="0"/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800" b="1" kern="1200" dirty="0" smtClean="0"/>
            <a:t>Provides a location for monitoring security events</a:t>
          </a:r>
          <a:endParaRPr lang="en-US" sz="1800" kern="1200" dirty="0"/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800" b="1" kern="1200" dirty="0" smtClean="0"/>
            <a:t>Convenient platform for several Internet functions that are not security related</a:t>
          </a:r>
          <a:endParaRPr lang="en-US" sz="1800" kern="1200" dirty="0"/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800" b="1" kern="1200" dirty="0" smtClean="0"/>
            <a:t>Can serve as the platform for IPSec</a:t>
          </a:r>
          <a:endParaRPr lang="en-US" sz="1800" kern="1200" dirty="0"/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Limitations: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800" b="1" kern="1200" dirty="0" smtClean="0"/>
            <a:t>Cannot protect against attacks bypassing firewall</a:t>
          </a:r>
          <a:endParaRPr lang="en-US" sz="1800" b="1" kern="1200" dirty="0"/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800" b="1" kern="1200" dirty="0" smtClean="0"/>
            <a:t>May not protect fully against internal threats</a:t>
          </a:r>
          <a:endParaRPr lang="en-US" sz="1800" b="1" kern="1200" dirty="0"/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800" b="1" kern="1200" dirty="0" smtClean="0"/>
            <a:t>Improperly secured wireless LAN can be accessed from outside the organization</a:t>
          </a:r>
          <a:endParaRPr lang="en-US" sz="1800" b="1" kern="1200" dirty="0"/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800" b="1" kern="1200" dirty="0" smtClean="0"/>
            <a:t>Laptop, PDA, or portable storage device may be infected outside the corporate network then used internally</a:t>
          </a:r>
          <a:endParaRPr lang="en-US" sz="1800" b="1" kern="1200" dirty="0"/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B30045DE-EDD8-FD42-9F79-67B09E0233C0}">
      <dgm:prSet custT="1"/>
      <dgm:spPr/>
      <dgm:t>
        <a:bodyPr/>
        <a:lstStyle/>
        <a:p>
          <a:pPr rtl="0"/>
          <a:endParaRPr lang="en-US" sz="1800" kern="1200" dirty="0"/>
        </a:p>
      </dgm:t>
    </dgm:pt>
    <dgm:pt modelId="{3F0A7005-1C03-9646-9995-109957447D33}" type="parTrans" cxnId="{D6C0F809-4B33-2E46-A673-2EC8A26637F4}">
      <dgm:prSet/>
      <dgm:spPr/>
      <dgm:t>
        <a:bodyPr/>
        <a:lstStyle/>
        <a:p>
          <a:endParaRPr lang="en-US"/>
        </a:p>
      </dgm:t>
    </dgm:pt>
    <dgm:pt modelId="{9454EC41-69A2-2B4F-A6DA-31ED322EABB9}" type="sibTrans" cxnId="{D6C0F809-4B33-2E46-A673-2EC8A26637F4}">
      <dgm:prSet/>
      <dgm:spPr/>
      <dgm:t>
        <a:bodyPr/>
        <a:lstStyle/>
        <a:p>
          <a:endParaRPr lang="en-US"/>
        </a:p>
      </dgm:t>
    </dgm:pt>
    <dgm:pt modelId="{FA2C1B69-98D1-3D42-A6A8-63979AE7EA05}">
      <dgm:prSet custT="1"/>
      <dgm:spPr/>
      <dgm:t>
        <a:bodyPr/>
        <a:lstStyle/>
        <a:p>
          <a:pPr rtl="0"/>
          <a:endParaRPr lang="en-US" sz="1800" kern="1200" dirty="0"/>
        </a:p>
      </dgm:t>
    </dgm:pt>
    <dgm:pt modelId="{C9F2BEF1-0E61-5D45-B17B-7E33938E902C}" type="parTrans" cxnId="{8C17DDFB-293F-8944-8821-19474C401BCB}">
      <dgm:prSet/>
      <dgm:spPr/>
      <dgm:t>
        <a:bodyPr/>
        <a:lstStyle/>
        <a:p>
          <a:endParaRPr lang="en-US"/>
        </a:p>
      </dgm:t>
    </dgm:pt>
    <dgm:pt modelId="{E15A1DD7-B170-BC40-98B5-9AF8F950F0AF}" type="sibTrans" cxnId="{8C17DDFB-293F-8944-8821-19474C401BCB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694D615A-D47F-0B4A-A54E-BF0D6280097D}" type="pres">
      <dgm:prSet presAssocID="{FA9CCA27-0A90-AA46-ACED-C3F654F93F65}" presName="upArrowText" presStyleLbl="revTx" presStyleIdx="0" presStyleCnt="2" custLinFactNeighborY="-9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1191" custLinFactNeighborY="957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B09C2C-4E1E-6548-907C-435F1A0287AC}" type="presOf" srcId="{89175B89-43FB-1F41-B4CB-AF3920DC50EC}" destId="{B28C4838-0A62-2445-9959-1E0D100E9251}" srcOrd="0" destOrd="4" presId="urn:microsoft.com/office/officeart/2005/8/layout/arrow4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9780C544-8178-3745-987B-BFE994C90AB7}" type="presOf" srcId="{E47080D8-DFD5-914E-BB20-CBA41ACE196B}" destId="{B28C4838-0A62-2445-9959-1E0D100E9251}" srcOrd="0" destOrd="3" presId="urn:microsoft.com/office/officeart/2005/8/layout/arrow4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BC2B10E2-E510-2F47-8258-08D4A8A32593}" type="presOf" srcId="{B30045DE-EDD8-FD42-9F79-67B09E0233C0}" destId="{694D615A-D47F-0B4A-A54E-BF0D6280097D}" srcOrd="0" destOrd="6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8C17DDFB-293F-8944-8821-19474C401BCB}" srcId="{FA9CCA27-0A90-AA46-ACED-C3F654F93F65}" destId="{FA2C1B69-98D1-3D42-A6A8-63979AE7EA05}" srcOrd="4" destOrd="0" parTransId="{C9F2BEF1-0E61-5D45-B17B-7E33938E902C}" sibTransId="{E15A1DD7-B170-BC40-98B5-9AF8F950F0AF}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AAA96793-4EE7-B64F-85D6-A1DEBCDC9568}" type="presOf" srcId="{FA2C1B69-98D1-3D42-A6A8-63979AE7EA05}" destId="{694D615A-D47F-0B4A-A54E-BF0D6280097D}" srcOrd="0" destOrd="5" presId="urn:microsoft.com/office/officeart/2005/8/layout/arrow4"/>
    <dgm:cxn modelId="{D6C0F809-4B33-2E46-A673-2EC8A26637F4}" srcId="{FA9CCA27-0A90-AA46-ACED-C3F654F93F65}" destId="{B30045DE-EDD8-FD42-9F79-67B09E0233C0}" srcOrd="5" destOrd="0" parTransId="{3F0A7005-1C03-9646-9995-109957447D33}" sibTransId="{9454EC41-69A2-2B4F-A6DA-31ED322EABB9}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546CE6B3-EF28-704C-9873-2490D4EA9C39}" type="presOf" srcId="{4591B7C3-CCE9-2547-BB80-107715315C8E}" destId="{B28C4838-0A62-2445-9959-1E0D100E9251}" srcOrd="0" destOrd="1" presId="urn:microsoft.com/office/officeart/2005/8/layout/arrow4"/>
    <dgm:cxn modelId="{DF1966CF-4CE2-9041-8E74-E50E9FC9D418}" type="presOf" srcId="{658CA3B0-35C8-7F46-9AB5-C8FDAD73655A}" destId="{B28C4838-0A62-2445-9959-1E0D100E9251}" srcOrd="0" destOrd="0" presId="urn:microsoft.com/office/officeart/2005/8/layout/arrow4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049F17AB-63F3-A347-8E45-ABDC85E2445C}" type="presOf" srcId="{534DB5A8-80B9-3D4F-9CA0-84A475D8DD4C}" destId="{B28C4838-0A62-2445-9959-1E0D100E9251}" srcOrd="0" destOrd="2" presId="urn:microsoft.com/office/officeart/2005/8/layout/arrow4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60BDB66F-5D9F-6D45-A7EB-E0A4BF15FA82}" type="presParOf" srcId="{499F6BA9-C59E-DC49-9AF5-B861FBC3EB4A}" destId="{880788A9-BD7C-A741-82DB-60534BD9E767}" srcOrd="2" destOrd="0" presId="urn:microsoft.com/office/officeart/2005/8/layout/arrow4"/>
    <dgm:cxn modelId="{48AF0BA6-5723-AD4A-A52F-377355603BAF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/>
      <dgm:t>
        <a:bodyPr/>
        <a:lstStyle/>
        <a:p>
          <a:r>
            <a:rPr lang="en-US" dirty="0" smtClean="0">
              <a:effectLst/>
            </a:rPr>
            <a:t>Source IP address</a:t>
          </a:r>
          <a:endParaRPr lang="en-US" dirty="0">
            <a:effectLst/>
          </a:endParaRP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/>
      <dgm:t>
        <a:bodyPr/>
        <a:lstStyle/>
        <a:p>
          <a:r>
            <a:rPr lang="en-US" dirty="0" smtClean="0">
              <a:effectLst/>
            </a:rPr>
            <a:t>Destination IP address</a:t>
          </a:r>
          <a:endParaRPr lang="en-US" dirty="0">
            <a:effectLst/>
          </a:endParaRP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/>
      <dgm:t>
        <a:bodyPr/>
        <a:lstStyle/>
        <a:p>
          <a:r>
            <a:rPr lang="en-US" dirty="0" smtClean="0">
              <a:effectLst/>
            </a:rPr>
            <a:t>Source and destination transport-level address</a:t>
          </a:r>
          <a:endParaRPr lang="en-US" dirty="0">
            <a:effectLst/>
          </a:endParaRP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/>
      <dgm:t>
        <a:bodyPr/>
        <a:lstStyle/>
        <a:p>
          <a:r>
            <a:rPr lang="en-US" dirty="0" smtClean="0">
              <a:effectLst/>
            </a:rPr>
            <a:t>IP protocol field</a:t>
          </a:r>
          <a:endParaRPr lang="en-US" dirty="0">
            <a:effectLst/>
          </a:endParaRP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/>
      <dgm:t>
        <a:bodyPr/>
        <a:lstStyle/>
        <a:p>
          <a:r>
            <a:rPr lang="en-US" dirty="0" smtClean="0">
              <a:effectLst/>
            </a:rPr>
            <a:t>Interface</a:t>
          </a:r>
          <a:endParaRPr lang="en-US" dirty="0">
            <a:effectLst/>
          </a:endParaRP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800" b="1" dirty="0" smtClean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Sets up two TCP connections, one between itself and a TCP user on an inner host and one on an outside host</a:t>
          </a:r>
          <a:endParaRPr lang="en-US" b="0" dirty="0">
            <a:latin typeface="+mj-lt"/>
          </a:endParaRP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Relays TCP segments from one connection to the other without examining contents</a:t>
          </a:r>
          <a:endParaRPr lang="en-US" b="0" dirty="0">
            <a:latin typeface="+mj-lt"/>
          </a:endParaRP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Security function consists of determining which connections will be allowed</a:t>
          </a:r>
          <a:endParaRPr lang="en-US" b="0" dirty="0">
            <a:latin typeface="+mj-lt"/>
          </a:endParaRP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May use application-level gateway inbound and circuit-level gateway outbound</a:t>
          </a:r>
          <a:endParaRPr lang="en-US" b="0" dirty="0">
            <a:latin typeface="+mj-lt"/>
          </a:endParaRP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Lower overheads </a:t>
          </a:r>
          <a:endParaRPr lang="en-US" b="0" dirty="0">
            <a:latin typeface="+mj-lt"/>
          </a:endParaRP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A8BD4-A2A2-1445-974B-A604BFA74D21}" type="pres">
      <dgm:prSet presAssocID="{63AC3098-2EBF-B84B-9929-A8C8CE88A39B}" presName="parentText" presStyleLbl="node1" presStyleIdx="1" presStyleCnt="2" custScaleX="90741" custScaleY="81007" custLinFactNeighborX="0" custLinFactNeighborY="-143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  <dgm:t>
        <a:bodyPr/>
        <a:lstStyle/>
        <a:p>
          <a:endParaRPr lang="en-US"/>
        </a:p>
      </dgm:t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  <dgm:t>
        <a:bodyPr/>
        <a:lstStyle/>
        <a:p>
          <a:endParaRPr lang="en-US"/>
        </a:p>
      </dgm:t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31FD-2F52-3B4E-9516-F7DAA7030D86}" type="pres">
      <dgm:prSet presAssocID="{976DF96D-59B4-8E41-9E90-4DBEBBA7D98C}" presName="wedge3" presStyleLbl="node1" presStyleIdx="2" presStyleCnt="3"/>
      <dgm:spPr/>
      <dgm:t>
        <a:bodyPr/>
        <a:lstStyle/>
        <a:p>
          <a:endParaRPr lang="en-US"/>
        </a:p>
      </dgm:t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rgbClr val="FF6600"/>
        </a:solidFill>
      </dgm:spPr>
      <dgm:t>
        <a:bodyPr/>
        <a:lstStyle/>
        <a:p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Filtering rules can be tailored to the host environment</a:t>
          </a:r>
          <a:endParaRPr lang="en-US" dirty="0">
            <a:effectLst/>
          </a:endParaRP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Protection is provided independent of topology</a:t>
          </a:r>
          <a:endParaRPr lang="en-US" dirty="0">
            <a:effectLst/>
          </a:endParaRP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Provides an additional layer of protection</a:t>
          </a:r>
          <a:endParaRPr lang="en-US" dirty="0">
            <a:effectLst/>
          </a:endParaRP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48968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48968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71593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201098"/>
          <a:ext cx="7502926" cy="1623239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</dsp:txBody>
      <dsp:txXfrm>
        <a:off x="150190" y="1201098"/>
        <a:ext cx="7502926" cy="1623239"/>
      </dsp:txXfrm>
    </dsp:sp>
    <dsp:sp modelId="{07F9588F-9EB3-E741-8885-CDA2FEF36DE1}">
      <dsp:nvSpPr>
        <dsp:cNvPr id="0" name=""/>
        <dsp:cNvSpPr/>
      </dsp:nvSpPr>
      <dsp:spPr>
        <a:xfrm>
          <a:off x="123855" y="3352392"/>
          <a:ext cx="7406640" cy="673330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b="1" kern="1200" dirty="0">
            <a:solidFill>
              <a:schemeClr val="bg1"/>
            </a:solidFill>
          </a:endParaRPr>
        </a:p>
      </dsp:txBody>
      <dsp:txXfrm>
        <a:off x="123855" y="3352392"/>
        <a:ext cx="7406640" cy="673330"/>
      </dsp:txXfrm>
    </dsp:sp>
    <dsp:sp modelId="{AF025BF2-0141-C34A-8C86-0BD4F9F0C5E3}">
      <dsp:nvSpPr>
        <dsp:cNvPr id="0" name=""/>
        <dsp:cNvSpPr/>
      </dsp:nvSpPr>
      <dsp:spPr>
        <a:xfrm>
          <a:off x="123855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69014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417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5933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492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9651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4810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621C-40F9-2242-9E07-47B868528A4B}">
      <dsp:nvSpPr>
        <dsp:cNvPr id="0" name=""/>
        <dsp:cNvSpPr/>
      </dsp:nvSpPr>
      <dsp:spPr>
        <a:xfrm>
          <a:off x="1032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295882" y="1320167"/>
        <a:ext cx="1423665" cy="1423665"/>
      </dsp:txXfrm>
    </dsp:sp>
    <dsp:sp modelId="{2AFA1C34-9C9C-5F4E-BD76-AA2A429D8A35}">
      <dsp:nvSpPr>
        <dsp:cNvPr id="0" name=""/>
        <dsp:cNvSpPr/>
      </dsp:nvSpPr>
      <dsp:spPr>
        <a:xfrm>
          <a:off x="1611724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1906574" y="1320167"/>
        <a:ext cx="1423665" cy="1423665"/>
      </dsp:txXfrm>
    </dsp:sp>
    <dsp:sp modelId="{D9B31B60-4DAE-404A-AD0A-90713C885688}">
      <dsp:nvSpPr>
        <dsp:cNvPr id="0" name=""/>
        <dsp:cNvSpPr/>
      </dsp:nvSpPr>
      <dsp:spPr>
        <a:xfrm>
          <a:off x="3222417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3517267" y="1320167"/>
        <a:ext cx="1423665" cy="1423665"/>
      </dsp:txXfrm>
    </dsp:sp>
    <dsp:sp modelId="{D4660AD0-B920-D44D-9B51-7EBD4D38D3FC}">
      <dsp:nvSpPr>
        <dsp:cNvPr id="0" name=""/>
        <dsp:cNvSpPr/>
      </dsp:nvSpPr>
      <dsp:spPr>
        <a:xfrm>
          <a:off x="4833109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5127959" y="1320167"/>
        <a:ext cx="1423665" cy="1423665"/>
      </dsp:txXfrm>
    </dsp:sp>
    <dsp:sp modelId="{5F4430A6-EDA8-5C45-B705-F8A7084E98D5}">
      <dsp:nvSpPr>
        <dsp:cNvPr id="0" name=""/>
        <dsp:cNvSpPr/>
      </dsp:nvSpPr>
      <dsp:spPr>
        <a:xfrm>
          <a:off x="6443802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sz="2000" b="1" kern="1200" baseline="0" dirty="0">
            <a:solidFill>
              <a:schemeClr val="bg1"/>
            </a:solidFill>
            <a:effectLst/>
            <a:latin typeface="+mj-lt"/>
          </a:endParaRPr>
        </a:p>
      </dsp:txBody>
      <dsp:txXfrm>
        <a:off x="6738652" y="1320167"/>
        <a:ext cx="1423665" cy="14236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DB4E-75D6-9B4C-9172-3BCE3275973B}">
      <dsp:nvSpPr>
        <dsp:cNvPr id="0" name=""/>
        <dsp:cNvSpPr/>
      </dsp:nvSpPr>
      <dsp:spPr>
        <a:xfrm>
          <a:off x="539" y="0"/>
          <a:ext cx="1402705" cy="48942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a typeface="+mn-ea"/>
            </a:rPr>
            <a:t>Drop</a:t>
          </a:r>
          <a:endParaRPr lang="en-US" sz="3300" kern="1200" dirty="0"/>
        </a:p>
      </dsp:txBody>
      <dsp:txXfrm>
        <a:off x="539" y="0"/>
        <a:ext cx="1402705" cy="1468278"/>
      </dsp:txXfrm>
    </dsp:sp>
    <dsp:sp modelId="{FFCF2C7A-BAC5-B74E-8611-DAFEE85A797E}">
      <dsp:nvSpPr>
        <dsp:cNvPr id="0" name=""/>
        <dsp:cNvSpPr/>
      </dsp:nvSpPr>
      <dsp:spPr>
        <a:xfrm>
          <a:off x="140810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sp:txBody>
      <dsp:txXfrm>
        <a:off x="173677" y="1501145"/>
        <a:ext cx="1056430" cy="3115536"/>
      </dsp:txXfrm>
    </dsp:sp>
    <dsp:sp modelId="{46736263-9C1B-B34F-BAE3-EE2264480AF7}">
      <dsp:nvSpPr>
        <dsp:cNvPr id="0" name=""/>
        <dsp:cNvSpPr/>
      </dsp:nvSpPr>
      <dsp:spPr>
        <a:xfrm>
          <a:off x="1508447" y="0"/>
          <a:ext cx="1402705" cy="48942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ea typeface="+mn-ea"/>
            </a:rPr>
            <a:t>Reject</a:t>
          </a:r>
        </a:p>
      </dsp:txBody>
      <dsp:txXfrm>
        <a:off x="1508447" y="0"/>
        <a:ext cx="1402705" cy="1468278"/>
      </dsp:txXfrm>
    </dsp:sp>
    <dsp:sp modelId="{B7FFB6DE-C664-9440-9596-251E74FF2E69}">
      <dsp:nvSpPr>
        <dsp:cNvPr id="0" name=""/>
        <dsp:cNvSpPr/>
      </dsp:nvSpPr>
      <dsp:spPr>
        <a:xfrm>
          <a:off x="1648717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sp:txBody>
      <dsp:txXfrm>
        <a:off x="1681584" y="1501145"/>
        <a:ext cx="1056430" cy="3115536"/>
      </dsp:txXfrm>
    </dsp:sp>
    <dsp:sp modelId="{BD6AD5D4-0FD5-044C-B5D0-D67A7E98E2BB}">
      <dsp:nvSpPr>
        <dsp:cNvPr id="0" name=""/>
        <dsp:cNvSpPr/>
      </dsp:nvSpPr>
      <dsp:spPr>
        <a:xfrm>
          <a:off x="3016355" y="0"/>
          <a:ext cx="1402705" cy="48942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ea typeface="+mn-ea"/>
            </a:rPr>
            <a:t>Sdrop</a:t>
          </a:r>
          <a:endParaRPr lang="en-US" sz="3300" kern="1200" dirty="0" smtClean="0">
            <a:ea typeface="+mn-ea"/>
          </a:endParaRPr>
        </a:p>
      </dsp:txBody>
      <dsp:txXfrm>
        <a:off x="3016355" y="0"/>
        <a:ext cx="1402705" cy="1468278"/>
      </dsp:txXfrm>
    </dsp:sp>
    <dsp:sp modelId="{38E1A635-F1B1-A242-BE4A-DADD34AD60FF}">
      <dsp:nvSpPr>
        <dsp:cNvPr id="0" name=""/>
        <dsp:cNvSpPr/>
      </dsp:nvSpPr>
      <dsp:spPr>
        <a:xfrm>
          <a:off x="3156625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sp:txBody>
      <dsp:txXfrm>
        <a:off x="3189492" y="1501145"/>
        <a:ext cx="1056430" cy="3115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IP address and protocol values</a:t>
          </a:r>
          <a:endParaRPr lang="en-US" sz="2300" kern="1200" dirty="0"/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sz="1200" b="1" kern="1200" dirty="0" err="1" smtClean="0">
              <a:solidFill>
                <a:schemeClr val="bg1"/>
              </a:solidFill>
            </a:rPr>
            <a:t>stateful</a:t>
          </a:r>
          <a:r>
            <a:rPr lang="en-US" sz="1200" b="1" kern="1200" dirty="0" smtClean="0">
              <a:solidFill>
                <a:schemeClr val="bg1"/>
              </a:solidFill>
            </a:rPr>
            <a:t> inspection firewalls</a:t>
          </a:r>
        </a:p>
      </dsp:txBody>
      <dsp:txXfrm>
        <a:off x="224328" y="1350500"/>
        <a:ext cx="1393825" cy="1240090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used to limit access to specific services</a:t>
          </a:r>
        </a:p>
      </dsp:txBody>
      <dsp:txXfrm>
        <a:off x="224328" y="2870408"/>
        <a:ext cx="1393825" cy="1240090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Application protocol</a:t>
          </a:r>
          <a:endParaRPr lang="en-US" sz="2300" kern="1200" dirty="0" smtClean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205470" y="1353724"/>
        <a:ext cx="1384819" cy="2753552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User identity</a:t>
          </a:r>
          <a:endParaRPr lang="en-US" sz="2300" kern="1200" dirty="0" smtClean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sp:txBody>
      <dsp:txXfrm>
        <a:off x="4182109" y="1353724"/>
        <a:ext cx="1384819" cy="2753552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Network activity</a:t>
          </a:r>
          <a:endParaRPr lang="en-US" sz="2300" kern="1200" dirty="0" smtClean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sz="1200" b="1" kern="1200" dirty="0">
            <a:solidFill>
              <a:srgbClr val="000000"/>
            </a:solidFill>
          </a:endParaRPr>
        </a:p>
      </dsp:txBody>
      <dsp:txXfrm>
        <a:off x="6158749" y="1353724"/>
        <a:ext cx="1384819" cy="2753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Capabilities: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Defines a single choke point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Provides a location for monitoring security events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Convenient platform for several Internet functions that are not security related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Can serve as the platform for IPSec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Limitations: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Cannot protect against attacks bypassing firewall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May not protect fully against internal threats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Improperly secured wireless LAN can be accessed from outside the organization</a:t>
          </a:r>
          <a:endParaRPr lang="en-US" sz="18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Laptop, PDA, or portable storage device may be infected outside the corporate network then used internally</a:t>
          </a:r>
          <a:endParaRPr lang="en-US" sz="1800" b="1" kern="1200" dirty="0"/>
        </a:p>
      </dsp:txBody>
      <dsp:txXfrm>
        <a:off x="3177678" y="2319523"/>
        <a:ext cx="5051921" cy="2914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1180"/>
          <a:ext cx="7239000" cy="46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sz="1600" kern="1200" dirty="0">
            <a:solidFill>
              <a:schemeClr val="bg1"/>
            </a:solidFill>
            <a:effectLst/>
          </a:endParaRPr>
        </a:p>
      </dsp:txBody>
      <dsp:txXfrm>
        <a:off x="0" y="11180"/>
        <a:ext cx="7239000" cy="460800"/>
      </dsp:txXfrm>
    </dsp:sp>
    <dsp:sp modelId="{F43A4F69-133B-A849-99D7-8121D32013C5}">
      <dsp:nvSpPr>
        <dsp:cNvPr id="0" name=""/>
        <dsp:cNvSpPr/>
      </dsp:nvSpPr>
      <dsp:spPr>
        <a:xfrm>
          <a:off x="0" y="471980"/>
          <a:ext cx="7239000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Destination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and destination transport-level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IP protocol field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Interface</a:t>
          </a:r>
          <a:endParaRPr lang="en-US" sz="1600" kern="1200" dirty="0">
            <a:effectLst/>
          </a:endParaRPr>
        </a:p>
      </dsp:txBody>
      <dsp:txXfrm>
        <a:off x="0" y="471980"/>
        <a:ext cx="7239000" cy="1625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87959" y="59461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917677" y="1252301"/>
        <a:ext cx="3021895" cy="2928095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Inspects data for protocols like FTP, IM and SIPS commands</a:t>
          </a:r>
        </a:p>
      </dsp:txBody>
      <dsp:txXfrm>
        <a:off x="5002847" y="1304728"/>
        <a:ext cx="2938453" cy="2820774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287970" y="2071149"/>
        <a:ext cx="254711" cy="254711"/>
      </dsp:txXfrm>
    </dsp:sp>
    <dsp:sp modelId="{C2E21EDD-344F-DC49-916B-AA2A8594287A}">
      <dsp:nvSpPr>
        <dsp:cNvPr id="0" name=""/>
        <dsp:cNvSpPr/>
      </dsp:nvSpPr>
      <dsp:spPr>
        <a:xfrm flipV="1">
          <a:off x="4274197" y="2959316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10800000">
        <a:off x="4292114" y="2977233"/>
        <a:ext cx="331196" cy="3377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228577" y="0"/>
          <a:ext cx="3505233" cy="952228"/>
        </a:xfrm>
        <a:prstGeom prst="roundRect">
          <a:avLst/>
        </a:prstGeom>
        <a:solidFill>
          <a:schemeClr val="accent4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275061" y="46484"/>
        <a:ext cx="3412265" cy="859260"/>
      </dsp:txXfrm>
    </dsp:sp>
    <dsp:sp modelId="{2BD3D853-2CC5-4E4E-AC3F-13C688B338D0}">
      <dsp:nvSpPr>
        <dsp:cNvPr id="0" name=""/>
        <dsp:cNvSpPr/>
      </dsp:nvSpPr>
      <dsp:spPr>
        <a:xfrm>
          <a:off x="0" y="1160124"/>
          <a:ext cx="8229600" cy="2374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j-lt"/>
            </a:rPr>
            <a:t>Sets up two TCP connections, one between itself and a TCP user on an inner host and one on an outside host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j-lt"/>
            </a:rPr>
            <a:t>Relays TCP segments from one connection to the other without examining contents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j-lt"/>
            </a:rPr>
            <a:t>Security function consists of determining which connections will be allowed</a:t>
          </a:r>
          <a:endParaRPr lang="en-US" sz="2100" b="0" kern="1200" dirty="0">
            <a:latin typeface="+mj-lt"/>
          </a:endParaRPr>
        </a:p>
      </dsp:txBody>
      <dsp:txXfrm>
        <a:off x="0" y="1160124"/>
        <a:ext cx="8229600" cy="2374580"/>
      </dsp:txXfrm>
    </dsp:sp>
    <dsp:sp modelId="{680A8BD4-A2A2-1445-974B-A604BFA74D21}">
      <dsp:nvSpPr>
        <dsp:cNvPr id="0" name=""/>
        <dsp:cNvSpPr/>
      </dsp:nvSpPr>
      <dsp:spPr>
        <a:xfrm>
          <a:off x="380989" y="3232481"/>
          <a:ext cx="7467621" cy="1083433"/>
        </a:xfrm>
        <a:prstGeom prst="roundRect">
          <a:avLst/>
        </a:prstGeom>
        <a:solidFill>
          <a:schemeClr val="accent4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</a:rPr>
            <a:t>Typically used when inside users are trusted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433878" y="3285370"/>
        <a:ext cx="7361843" cy="977655"/>
      </dsp:txXfrm>
    </dsp:sp>
    <dsp:sp modelId="{49812E46-A3E8-5943-BDE1-B7EDEAAF5C2F}">
      <dsp:nvSpPr>
        <dsp:cNvPr id="0" name=""/>
        <dsp:cNvSpPr/>
      </dsp:nvSpPr>
      <dsp:spPr>
        <a:xfrm>
          <a:off x="0" y="4491105"/>
          <a:ext cx="8229600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j-lt"/>
            </a:rPr>
            <a:t>May use application-level gateway inbound and circuit-level gateway outbound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j-lt"/>
            </a:rPr>
            <a:t>Lower overheads </a:t>
          </a:r>
          <a:endParaRPr lang="en-US" sz="2100" b="0" kern="1200" dirty="0">
            <a:latin typeface="+mj-lt"/>
          </a:endParaRPr>
        </a:p>
      </dsp:txBody>
      <dsp:txXfrm>
        <a:off x="0" y="4491105"/>
        <a:ext cx="8229600" cy="12192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37441" y="406526"/>
          <a:ext cx="3776472" cy="3776472"/>
        </a:xfrm>
        <a:prstGeom prst="pie">
          <a:avLst>
            <a:gd name="adj1" fmla="val 16200000"/>
            <a:gd name="adj2" fmla="val 180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2427732" y="1206779"/>
        <a:ext cx="1348740" cy="1123950"/>
      </dsp:txXfrm>
    </dsp:sp>
    <dsp:sp modelId="{1D5EE016-9D49-B349-AAC6-E27D3F667411}">
      <dsp:nvSpPr>
        <dsp:cNvPr id="0" name=""/>
        <dsp:cNvSpPr/>
      </dsp:nvSpPr>
      <dsp:spPr>
        <a:xfrm>
          <a:off x="381001" y="533394"/>
          <a:ext cx="3776472" cy="3776472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1280161" y="2983605"/>
        <a:ext cx="2023110" cy="989076"/>
      </dsp:txXfrm>
    </dsp:sp>
    <dsp:sp modelId="{763A31FD-2F52-3B4E-9516-F7DAA7030D86}">
      <dsp:nvSpPr>
        <dsp:cNvPr id="0" name=""/>
        <dsp:cNvSpPr/>
      </dsp:nvSpPr>
      <dsp:spPr>
        <a:xfrm>
          <a:off x="281886" y="406526"/>
          <a:ext cx="3776472" cy="3776472"/>
        </a:xfrm>
        <a:prstGeom prst="pie">
          <a:avLst>
            <a:gd name="adj1" fmla="val 9000000"/>
            <a:gd name="adj2" fmla="val 1620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kern="120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719327" y="1206779"/>
        <a:ext cx="1348740" cy="1123950"/>
      </dsp:txXfrm>
    </dsp:sp>
    <dsp:sp modelId="{9A295D6F-0776-3643-8F22-B6ED1E29021E}">
      <dsp:nvSpPr>
        <dsp:cNvPr id="0" name=""/>
        <dsp:cNvSpPr/>
      </dsp:nvSpPr>
      <dsp:spPr>
        <a:xfrm>
          <a:off x="203971" y="172745"/>
          <a:ext cx="4244035" cy="42440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47219" y="299374"/>
          <a:ext cx="4244035" cy="42440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47793" y="172745"/>
          <a:ext cx="4244035" cy="42440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A0D95-83B1-7F4E-90A8-FFBA5929259B}">
      <dsp:nvSpPr>
        <dsp:cNvPr id="0" name=""/>
        <dsp:cNvSpPr/>
      </dsp:nvSpPr>
      <dsp:spPr>
        <a:xfrm>
          <a:off x="0" y="7125"/>
          <a:ext cx="6096000" cy="576000"/>
        </a:xfrm>
        <a:prstGeom prst="rect">
          <a:avLst/>
        </a:prstGeom>
        <a:solidFill>
          <a:srgbClr val="FF6600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sp:txBody>
      <dsp:txXfrm>
        <a:off x="0" y="7125"/>
        <a:ext cx="6096000" cy="576000"/>
      </dsp:txXfrm>
    </dsp:sp>
    <dsp:sp modelId="{47904ABD-FADA-8641-9193-97554009881A}">
      <dsp:nvSpPr>
        <dsp:cNvPr id="0" name=""/>
        <dsp:cNvSpPr/>
      </dsp:nvSpPr>
      <dsp:spPr>
        <a:xfrm>
          <a:off x="0" y="583125"/>
          <a:ext cx="6096000" cy="1619549"/>
        </a:xfrm>
        <a:prstGeom prst="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Filtering rules can be tailored to the host environment</a:t>
          </a:r>
          <a:endParaRPr lang="en-US" sz="2000" kern="120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Protection is provided independent of topology</a:t>
          </a:r>
          <a:endParaRPr lang="en-US" sz="2000" kern="1200" dirty="0">
            <a:effectLst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effectLst/>
            </a:rPr>
            <a:t>Provides an additional layer of protection</a:t>
          </a:r>
          <a:endParaRPr lang="en-US" sz="2000" kern="1200" dirty="0">
            <a:effectLst/>
          </a:endParaRPr>
        </a:p>
      </dsp:txBody>
      <dsp:txXfrm>
        <a:off x="0" y="583125"/>
        <a:ext cx="6096000" cy="16195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B5552-B7AA-7D45-A24B-74BA800FA043}">
      <dsp:nvSpPr>
        <dsp:cNvPr id="0" name=""/>
        <dsp:cNvSpPr/>
      </dsp:nvSpPr>
      <dsp:spPr>
        <a:xfrm rot="5400000">
          <a:off x="5567158" y="-2394880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00585"/>
        <a:ext cx="5482661" cy="519852"/>
      </dsp:txXfrm>
    </dsp:sp>
    <dsp:sp modelId="{C552E0F7-10FC-014B-B7DD-08DEBFC07CFB}">
      <dsp:nvSpPr>
        <dsp:cNvPr id="0" name=""/>
        <dsp:cNvSpPr/>
      </dsp:nvSpPr>
      <dsp:spPr>
        <a:xfrm>
          <a:off x="0" y="449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Host-resident firewall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5603"/>
        <a:ext cx="3029508" cy="649815"/>
      </dsp:txXfrm>
    </dsp:sp>
    <dsp:sp modelId="{AAC5841B-1F82-A54F-8BD9-D105E80AE0F4}">
      <dsp:nvSpPr>
        <dsp:cNvPr id="0" name=""/>
        <dsp:cNvSpPr/>
      </dsp:nvSpPr>
      <dsp:spPr>
        <a:xfrm rot="5400000">
          <a:off x="5567158" y="-163875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856714"/>
        <a:ext cx="5482661" cy="519852"/>
      </dsp:txXfrm>
    </dsp:sp>
    <dsp:sp modelId="{729098D2-9DF3-884E-B26F-6873C83B448C}">
      <dsp:nvSpPr>
        <dsp:cNvPr id="0" name=""/>
        <dsp:cNvSpPr/>
      </dsp:nvSpPr>
      <dsp:spPr>
        <a:xfrm>
          <a:off x="0" y="75657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Screening router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791732"/>
        <a:ext cx="3029508" cy="649815"/>
      </dsp:txXfrm>
    </dsp:sp>
    <dsp:sp modelId="{4A4C1B56-88C5-4D4D-95DF-17FB70ACFB70}">
      <dsp:nvSpPr>
        <dsp:cNvPr id="0" name=""/>
        <dsp:cNvSpPr/>
      </dsp:nvSpPr>
      <dsp:spPr>
        <a:xfrm rot="5400000">
          <a:off x="5567158" y="-88262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612844"/>
        <a:ext cx="5482661" cy="519852"/>
      </dsp:txXfrm>
    </dsp:sp>
    <dsp:sp modelId="{C68F3F71-D85E-574A-AE1D-7EE1000DE6A6}">
      <dsp:nvSpPr>
        <dsp:cNvPr id="0" name=""/>
        <dsp:cNvSpPr/>
      </dsp:nvSpPr>
      <dsp:spPr>
        <a:xfrm>
          <a:off x="0" y="151270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Single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1547862"/>
        <a:ext cx="3029508" cy="649815"/>
      </dsp:txXfrm>
    </dsp:sp>
    <dsp:sp modelId="{2CA1BCE4-CBFF-BC41-BBCC-442A30A712B0}">
      <dsp:nvSpPr>
        <dsp:cNvPr id="0" name=""/>
        <dsp:cNvSpPr/>
      </dsp:nvSpPr>
      <dsp:spPr>
        <a:xfrm rot="5400000">
          <a:off x="5567158" y="-126492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2368973"/>
        <a:ext cx="5482661" cy="519852"/>
      </dsp:txXfrm>
    </dsp:sp>
    <dsp:sp modelId="{6F6C73A0-DDEC-154E-A5D9-A7D8A7642D62}">
      <dsp:nvSpPr>
        <dsp:cNvPr id="0" name=""/>
        <dsp:cNvSpPr/>
      </dsp:nvSpPr>
      <dsp:spPr>
        <a:xfrm>
          <a:off x="0" y="226883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Single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2303992"/>
        <a:ext cx="3029508" cy="649815"/>
      </dsp:txXfrm>
    </dsp:sp>
    <dsp:sp modelId="{98E750C0-DDEE-FA4C-A28D-7C700623DEC0}">
      <dsp:nvSpPr>
        <dsp:cNvPr id="0" name=""/>
        <dsp:cNvSpPr/>
      </dsp:nvSpPr>
      <dsp:spPr>
        <a:xfrm rot="5400000">
          <a:off x="5567158" y="62963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DMZ is sandwiched between bastion firewalls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125103"/>
        <a:ext cx="5482661" cy="519852"/>
      </dsp:txXfrm>
    </dsp:sp>
    <dsp:sp modelId="{4E368596-8C5D-4543-A52C-FA2D03D80E51}">
      <dsp:nvSpPr>
        <dsp:cNvPr id="0" name=""/>
        <dsp:cNvSpPr/>
      </dsp:nvSpPr>
      <dsp:spPr>
        <a:xfrm>
          <a:off x="0" y="302496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Double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060121"/>
        <a:ext cx="3029508" cy="649815"/>
      </dsp:txXfrm>
    </dsp:sp>
    <dsp:sp modelId="{E39B588E-3B08-C94F-8729-153B5AABE1CC}">
      <dsp:nvSpPr>
        <dsp:cNvPr id="0" name=""/>
        <dsp:cNvSpPr/>
      </dsp:nvSpPr>
      <dsp:spPr>
        <a:xfrm rot="5400000">
          <a:off x="5567158" y="138576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881233"/>
        <a:ext cx="5482661" cy="519852"/>
      </dsp:txXfrm>
    </dsp:sp>
    <dsp:sp modelId="{22D10761-5195-A041-96D0-DA837BDA1BC8}">
      <dsp:nvSpPr>
        <dsp:cNvPr id="0" name=""/>
        <dsp:cNvSpPr/>
      </dsp:nvSpPr>
      <dsp:spPr>
        <a:xfrm>
          <a:off x="0" y="378109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Double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816251"/>
        <a:ext cx="3029508" cy="649815"/>
      </dsp:txXfrm>
    </dsp:sp>
    <dsp:sp modelId="{5B138408-0926-6A4C-A2BA-D86A4021883F}">
      <dsp:nvSpPr>
        <dsp:cNvPr id="0" name=""/>
        <dsp:cNvSpPr/>
      </dsp:nvSpPr>
      <dsp:spPr>
        <a:xfrm rot="5400000">
          <a:off x="5567158" y="2141896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chemeClr val="bg1"/>
              </a:solidFill>
            </a:rPr>
            <a:t>Used by large businesses and government organizations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4637362"/>
        <a:ext cx="5482661" cy="519852"/>
      </dsp:txXfrm>
    </dsp:sp>
    <dsp:sp modelId="{8513367E-7A98-B548-AA6E-7C2BEB6404E3}">
      <dsp:nvSpPr>
        <dsp:cNvPr id="0" name=""/>
        <dsp:cNvSpPr/>
      </dsp:nvSpPr>
      <dsp:spPr>
        <a:xfrm>
          <a:off x="0" y="453722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Distributed firewall configuration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4572381"/>
        <a:ext cx="3029508" cy="649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2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10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 smtClean="0"/>
              <a:t>typically are transparent to users and are very fast. [SCAR09b] lists the following</a:t>
            </a:r>
          </a:p>
          <a:p>
            <a:pPr eaLnBrk="1" hangingPunct="1"/>
            <a:r>
              <a:rPr lang="en-US" b="0" dirty="0" smtClean="0"/>
              <a:t>weaknesses of packet filter firewalls: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 smtClean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 smtClean="0"/>
              <a:t>For example, a packet filter firewall cannot block specific application</a:t>
            </a:r>
          </a:p>
          <a:p>
            <a:pPr eaLnBrk="1" hangingPunct="1"/>
            <a:r>
              <a:rPr lang="en-US" b="0" dirty="0" smtClean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 smtClean="0"/>
              <a:t>available within that application will be permitted.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of the limited information available to the firewall, the logging</a:t>
            </a:r>
          </a:p>
          <a:p>
            <a:pPr eaLnBrk="1" hangingPunct="1"/>
            <a:r>
              <a:rPr lang="en-US" b="0" dirty="0" smtClean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 smtClean="0"/>
              <a:t>normally contain the same information used to make access control decisions</a:t>
            </a:r>
          </a:p>
          <a:p>
            <a:pPr eaLnBrk="1" hangingPunct="1"/>
            <a:r>
              <a:rPr lang="en-US" b="0" dirty="0" smtClean="0"/>
              <a:t>(source address, destination address, and traffic type).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Most packet filter firewalls do not support advanced user authentication</a:t>
            </a:r>
          </a:p>
          <a:p>
            <a:pPr eaLnBrk="1" hangingPunct="1"/>
            <a:r>
              <a:rPr lang="en-US" b="0" dirty="0" smtClean="0"/>
              <a:t>schemes. Once again, this limitation is mostly due to the lack of upper-layer</a:t>
            </a:r>
          </a:p>
          <a:p>
            <a:pPr eaLnBrk="1" hangingPunct="1"/>
            <a:r>
              <a:rPr lang="en-US" b="0" dirty="0" smtClean="0"/>
              <a:t>functionality by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 smtClean="0"/>
              <a:t>advantage of problems within the TCP/IP specification and protocol stack,</a:t>
            </a:r>
          </a:p>
          <a:p>
            <a:pPr eaLnBrk="1" hangingPunct="1"/>
            <a:r>
              <a:rPr lang="en-US" b="0" dirty="0" smtClean="0"/>
              <a:t>such as </a:t>
            </a:r>
            <a:r>
              <a:rPr lang="en-US" b="0" i="1" dirty="0" smtClean="0"/>
              <a:t>network layer address spoofing . Many packet filter firewalls cannot</a:t>
            </a:r>
          </a:p>
          <a:p>
            <a:pPr eaLnBrk="1" hangingPunct="1"/>
            <a:r>
              <a:rPr lang="en-US" b="0" dirty="0" smtClean="0"/>
              <a:t>detect a network packet in which the OSI Layer 3 addressing information has</a:t>
            </a:r>
          </a:p>
          <a:p>
            <a:pPr eaLnBrk="1" hangingPunct="1"/>
            <a:r>
              <a:rPr lang="en-US" b="0" dirty="0" smtClean="0"/>
              <a:t>been altered. Spoofing attacks are generally employed by intruders to bypass</a:t>
            </a:r>
          </a:p>
          <a:p>
            <a:pPr eaLnBrk="1" hangingPunct="1"/>
            <a:r>
              <a:rPr lang="en-US" b="0" dirty="0" smtClean="0"/>
              <a:t>the security controls implemented in a firewall platform.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 smtClean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 smtClean="0"/>
              <a:t>configurations. In other words, it is easy to accidentally configure a packet</a:t>
            </a:r>
          </a:p>
          <a:p>
            <a:pPr eaLnBrk="1" hangingPunct="1"/>
            <a:r>
              <a:rPr lang="en-US" b="0" dirty="0" smtClean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 smtClean="0"/>
              <a:t>denied based on an organization’s information security policy.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Some of the attacks that can be made on packet filtering firewalls and the</a:t>
            </a:r>
          </a:p>
          <a:p>
            <a:pPr eaLnBrk="1" hangingPunct="1"/>
            <a:r>
              <a:rPr lang="en-US" b="0" dirty="0" smtClean="0"/>
              <a:t>appropriate countermeasures are the following: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IP address spoofing : The intruder transmits packets from the outside with a</a:t>
            </a:r>
          </a:p>
          <a:p>
            <a:pPr eaLnBrk="1" hangingPunct="1"/>
            <a:r>
              <a:rPr lang="en-US" b="0" dirty="0" smtClean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 smtClean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 smtClean="0"/>
              <a:t>employ simple source address security, in which packets from specific trusted</a:t>
            </a:r>
          </a:p>
          <a:p>
            <a:pPr eaLnBrk="1" hangingPunct="1"/>
            <a:r>
              <a:rPr lang="en-US" b="0" dirty="0" smtClean="0"/>
              <a:t>internal hosts are accepted. The countermeasure is to discard packets with an</a:t>
            </a:r>
          </a:p>
          <a:p>
            <a:pPr eaLnBrk="1" hangingPunct="1"/>
            <a:r>
              <a:rPr lang="en-US" b="0" dirty="0" smtClean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 smtClean="0"/>
              <a:t>countermeasure is often implemented at the router external to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Source routing attacks: The source station specifies the route that a packet</a:t>
            </a:r>
          </a:p>
          <a:p>
            <a:pPr eaLnBrk="1" hangingPunct="1"/>
            <a:r>
              <a:rPr lang="en-US" b="0" dirty="0" smtClean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 smtClean="0"/>
              <a:t>measures that do not analyze the source routing information. A countermeasure</a:t>
            </a:r>
          </a:p>
          <a:p>
            <a:pPr eaLnBrk="1" hangingPunct="1"/>
            <a:r>
              <a:rPr lang="en-US" b="0" dirty="0" smtClean="0"/>
              <a:t>is to discard all packets that use this option.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Tiny fragment attacks : The intruder uses the IP fragmentation option to create</a:t>
            </a:r>
          </a:p>
          <a:p>
            <a:pPr eaLnBrk="1" hangingPunct="1"/>
            <a:r>
              <a:rPr lang="en-US" b="0" dirty="0" smtClean="0"/>
              <a:t>extremely small fragments and force the TCP header information into</a:t>
            </a:r>
          </a:p>
          <a:p>
            <a:pPr eaLnBrk="1" hangingPunct="1"/>
            <a:r>
              <a:rPr lang="en-US" b="0" dirty="0" smtClean="0"/>
              <a:t>a separate packet fragment. This attack is designed to circumvent filtering</a:t>
            </a:r>
          </a:p>
          <a:p>
            <a:pPr eaLnBrk="1" hangingPunct="1"/>
            <a:r>
              <a:rPr lang="en-US" b="0" dirty="0" smtClean="0"/>
              <a:t>rules that depend on TCP header information. Typically, a packet filter</a:t>
            </a:r>
          </a:p>
          <a:p>
            <a:pPr eaLnBrk="1" hangingPunct="1"/>
            <a:r>
              <a:rPr lang="en-US" b="0" dirty="0" smtClean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 smtClean="0"/>
              <a:t>fragments of that packet are filtered out solely on the basis that</a:t>
            </a:r>
          </a:p>
          <a:p>
            <a:pPr eaLnBrk="1" hangingPunct="1"/>
            <a:r>
              <a:rPr lang="en-US" b="0" dirty="0" smtClean="0"/>
              <a:t>they are part of the packet whose first fragment was rejected. The attacker</a:t>
            </a:r>
          </a:p>
          <a:p>
            <a:pPr eaLnBrk="1" hangingPunct="1"/>
            <a:r>
              <a:rPr lang="en-US" b="0" dirty="0" smtClean="0"/>
              <a:t>hopes that the filtering firewall examines only the first fragment and that</a:t>
            </a:r>
          </a:p>
          <a:p>
            <a:pPr eaLnBrk="1" hangingPunct="1"/>
            <a:r>
              <a:rPr lang="en-US" b="0" dirty="0" smtClean="0"/>
              <a:t>the remaining fragments are passed through. A tiny fragment attack can be</a:t>
            </a:r>
          </a:p>
          <a:p>
            <a:pPr eaLnBrk="1" hangingPunct="1"/>
            <a:r>
              <a:rPr lang="en-US" b="0" dirty="0" smtClean="0"/>
              <a:t>defeated by enforcing a rule that the first fragment of a packet must contain</a:t>
            </a:r>
          </a:p>
          <a:p>
            <a:pPr eaLnBrk="1" hangingPunct="1"/>
            <a:r>
              <a:rPr lang="en-US" b="0" dirty="0" smtClean="0"/>
              <a:t>a predefined minimum amount of the transport header. If the first fragment</a:t>
            </a:r>
          </a:p>
          <a:p>
            <a:pPr eaLnBrk="1" hangingPunct="1"/>
            <a:r>
              <a:rPr lang="en-US" b="0" dirty="0" smtClean="0"/>
              <a:t>is rejected, the filter can remember the packet and discard all subsequent</a:t>
            </a:r>
          </a:p>
          <a:p>
            <a:pPr eaLnBrk="1" hangingPunct="1"/>
            <a:r>
              <a:rPr lang="en-US" b="0" dirty="0" smtClean="0"/>
              <a:t>fragments.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3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11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traditional packet filter makes filtering decisions on an individual packet basis</a:t>
            </a:r>
          </a:p>
          <a:p>
            <a:pPr eaLnBrk="1" hangingPunct="1"/>
            <a:r>
              <a:rPr lang="en-US" dirty="0" smtClean="0"/>
              <a:t>and does not take into consideration any higher-layer context. To understand what</a:t>
            </a:r>
          </a:p>
          <a:p>
            <a:pPr eaLnBrk="1" hangingPunct="1"/>
            <a:r>
              <a:rPr lang="en-US" dirty="0" smtClean="0"/>
              <a:t>is meant by </a:t>
            </a:r>
            <a:r>
              <a:rPr lang="en-US" i="1" dirty="0" smtClean="0"/>
              <a:t>context and why a traditional packet filter is limited with regard to context,</a:t>
            </a:r>
          </a:p>
          <a:p>
            <a:pPr eaLnBrk="1" hangingPunct="1"/>
            <a:r>
              <a:rPr lang="en-US" dirty="0" smtClean="0"/>
              <a:t>a little background is needed. Most standardized applications that run on top</a:t>
            </a:r>
          </a:p>
          <a:p>
            <a:pPr eaLnBrk="1" hangingPunct="1"/>
            <a:r>
              <a:rPr lang="en-US" dirty="0" smtClean="0"/>
              <a:t>of TCP follow a client/server model. For example, for the Simple Mail Transfer</a:t>
            </a:r>
          </a:p>
          <a:p>
            <a:pPr eaLnBrk="1" hangingPunct="1"/>
            <a:r>
              <a:rPr lang="en-US" dirty="0" smtClean="0"/>
              <a:t>Protocol (SMTP), e-mail is transmitted from a client system to a server system.</a:t>
            </a:r>
          </a:p>
          <a:p>
            <a:pPr eaLnBrk="1" hangingPunct="1"/>
            <a:r>
              <a:rPr lang="en-US" dirty="0" smtClean="0"/>
              <a:t>The client system generates new e-mail messages, typically from user input. The</a:t>
            </a:r>
          </a:p>
          <a:p>
            <a:pPr eaLnBrk="1" hangingPunct="1"/>
            <a:r>
              <a:rPr lang="en-US" dirty="0" smtClean="0"/>
              <a:t>server system accepts incoming e-mail messages and places them in the appropriate</a:t>
            </a:r>
          </a:p>
          <a:p>
            <a:pPr eaLnBrk="1" hangingPunct="1"/>
            <a:r>
              <a:rPr lang="en-US" dirty="0" smtClean="0"/>
              <a:t>user mailboxes. SMTP operates by setting up a TCP connection between client</a:t>
            </a:r>
          </a:p>
          <a:p>
            <a:pPr eaLnBrk="1" hangingPunct="1"/>
            <a:r>
              <a:rPr lang="en-US" dirty="0" smtClean="0"/>
              <a:t>and server, in which the TCP server port number, which identifies the SMTP server</a:t>
            </a:r>
          </a:p>
          <a:p>
            <a:pPr eaLnBrk="1" hangingPunct="1"/>
            <a:r>
              <a:rPr lang="en-US" dirty="0" smtClean="0"/>
              <a:t>application, is 25. The TCP port number for the SMTP client is a number between</a:t>
            </a:r>
          </a:p>
          <a:p>
            <a:pPr eaLnBrk="1" hangingPunct="1"/>
            <a:r>
              <a:rPr lang="en-US" dirty="0" smtClean="0"/>
              <a:t>1024 and 65535 that is generated by the SMTP client.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 general, when an application that uses TCP creates a session with a remote</a:t>
            </a:r>
          </a:p>
          <a:p>
            <a:pPr eaLnBrk="1" hangingPunct="1"/>
            <a:r>
              <a:rPr lang="en-US" dirty="0" smtClean="0"/>
              <a:t>host, it creates a TCP connection in which the TCP port number for the remote</a:t>
            </a:r>
          </a:p>
          <a:p>
            <a:pPr eaLnBrk="1" hangingPunct="1"/>
            <a:r>
              <a:rPr lang="en-US" dirty="0" smtClean="0"/>
              <a:t>(server) application is a number less than 1024 and the TCP port number for the</a:t>
            </a:r>
          </a:p>
          <a:p>
            <a:pPr eaLnBrk="1" hangingPunct="1"/>
            <a:r>
              <a:rPr lang="en-US" dirty="0" smtClean="0"/>
              <a:t>local (client) application is a number between 1024 and 65535. The numbers less</a:t>
            </a:r>
          </a:p>
          <a:p>
            <a:pPr eaLnBrk="1" hangingPunct="1"/>
            <a:r>
              <a:rPr lang="en-US" dirty="0" smtClean="0"/>
              <a:t>than 1024 are the “well-known” port numbers and are assigned permanently to</a:t>
            </a:r>
          </a:p>
          <a:p>
            <a:pPr eaLnBrk="1" hangingPunct="1"/>
            <a:r>
              <a:rPr lang="en-US" dirty="0" smtClean="0"/>
              <a:t>particular applications (e.g., 25 for server SMTP). The numbers between 1024 and</a:t>
            </a:r>
          </a:p>
          <a:p>
            <a:pPr eaLnBrk="1" hangingPunct="1"/>
            <a:r>
              <a:rPr lang="en-US" dirty="0" smtClean="0"/>
              <a:t>65535 are generated dynamically and have temporary significance only for the</a:t>
            </a:r>
          </a:p>
          <a:p>
            <a:pPr eaLnBrk="1" hangingPunct="1"/>
            <a:r>
              <a:rPr lang="en-US" dirty="0" smtClean="0"/>
              <a:t>lifetime of a TCP connection.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 simple packet filtering firewall must permit inbound network traffic on all</a:t>
            </a:r>
          </a:p>
          <a:p>
            <a:pPr eaLnBrk="1" hangingPunct="1"/>
            <a:r>
              <a:rPr lang="en-US" dirty="0" smtClean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 smtClean="0"/>
              <a:t>that can be exploited by unauthorized users.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0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dirty="0" err="1" smtClean="0">
                <a:ea typeface="+mn-ea"/>
                <a:cs typeface="+mn-cs"/>
              </a:rPr>
              <a:t>stateful</a:t>
            </a:r>
            <a:r>
              <a:rPr lang="en-US" dirty="0" smtClean="0">
                <a:ea typeface="+mn-ea"/>
                <a:cs typeface="+mn-cs"/>
              </a:rPr>
              <a:t> inspection packet firewall tightens up the rules for TCP traffic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2268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13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gateway, also called an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 proxy , acts as a relay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31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14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gateway, also called an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 proxy , acts as a relay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195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15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fourth type of firewall is the circuit-level gateway or circuit-level proxy ( Figure 9.1e ).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2469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16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clientserver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874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17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84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18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04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19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package on Linux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package on BSD and Mac OS X systems. These packages may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configured on the command-line, or with a GUI front-end. When such a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 is enabled, all inbound connections are usually denied except for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Apple events (3031)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113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MacOSX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366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20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from each other. Figure 8.5 (network intrusion detection system)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1961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8454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25636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23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Host-resident firewall: This category includes personal firewall software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Screening router: A single router between internal and external networks with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Single bastion inline: A single firewall device between an internal and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Single bastion T: Similar to single bastion inline but has a third network interface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Double bastion inline: Figure 9.2 illustrates this configuration, where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Double bastion T: Figure 8.5 illustrates this configuration. The DMZ is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Distributed firewall configuration: Illustrated in Figure 9.4 . This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5984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24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9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979138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25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506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Modification of system resources: Rootkits, Trojan horses, and backdoors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Privilege-escalation exploits: These attacks attempt to give ordinary users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Buffer-overflow exploits: These attacks are described in Chapter 10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Access to e-mail contact list: Many worms spread by mailing a copy of themselves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Directory traversal: A directory traversal vulnerability in a Web server allows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System calls: 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File system access: 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 input/output: 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2442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System calls: 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File system access: 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 input/output: 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2982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28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119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29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Pattern matching: Scans incoming packets for specific byte sequences (the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matching: Scans for attack signatures in the context of a traffic stream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Protocol anomaly: Looks for deviation from standards set forth in RFCs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Traffic anomaly: Watches for unusual traffic activities, such as a flood of UDP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Statistical anomaly: Develops baselines of normal traffic activity and throughput,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592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3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This implies the use of a hardened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with a secured operating system. Trusted computer systems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suitable for hosting a firewall and often required in government applications.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topic is discussed in Chapter 13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174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30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6.9 and provides a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1656057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4593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We introduced Snort in Chapter 8 as a lightweight intrusion detection system.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 modified version of Snort, known as Snort Inline, enhances Snort to function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Drop: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Reject: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0" dirty="0" err="1" smtClean="0">
                <a:ea typeface="+mn-ea"/>
                <a:cs typeface="+mn-cs"/>
              </a:rPr>
              <a:t>Sdrop</a:t>
            </a:r>
            <a:r>
              <a:rPr lang="en-US" b="0" dirty="0" smtClean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it occurred.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949708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33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initial firewall module filters traffic, discarding packets that violate rules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1332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033360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198312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36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4693511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37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9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60094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[SCAR09b] lists a range of characteristics that a firewall access policy could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 to filter traffic, including: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IP Address and Protocol Values: Controls access based on the source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Application Protocol: Controls access on the basis of authorized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e.g., checking SMTP email for spam, or HTPP web requests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User Identity: Controls access based on the users identity, typically for inside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Network Activity: Controls access based on considerations such as the time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e.g., only in business hours; rate of requests, e.g., to detect scanning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6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944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7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firewall may act as a packet filter. It can operate as a positive filter, allowing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pass only packets that meet specific criteria, or as a negative filter, rejecting any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packet that meets certain criteria. Depending on the type of firewall, it may examine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one or more protocol headers in each packet, the payload of each packet, or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pattern generated by a sequence of packets. In this section, we look at the principal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types of firewalls.</a:t>
            </a:r>
            <a:endParaRPr lang="en-US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299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8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packet filtering firewall applies a set of rules to each incoming and outgoing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Source IP address: The IP address of the system that originated the IP packet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Destination IP address: The IP address of the system the IP packet is trying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Source and destination transport-level address: The transport-level (e.g., TCP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TELNET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IP protocol field: Defines the transport protocol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Interface: For a firewall with three or more ports, which interface of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came from or which interface of the firewall the packet is destined for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Default =</a:t>
            </a:r>
            <a:r>
              <a:rPr lang="en-US" b="0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discard: That which is not expressly permitted is prohibited.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Default =</a:t>
            </a:r>
            <a:r>
              <a:rPr lang="en-US" b="0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forward: That which is not expressly prohibited is permitted.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3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9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995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package" Target="../embeddings/Microsoft_Word_Document1.doc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png"/><Relationship Id="rId4" Type="http://schemas.openxmlformats.org/officeDocument/2006/relationships/package" Target="../embeddings/Microsoft_Word_Document2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png"/><Relationship Id="rId4" Type="http://schemas.openxmlformats.org/officeDocument/2006/relationships/package" Target="../embeddings/Microsoft_Word_Document3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png"/><Relationship Id="rId4" Type="http://schemas.openxmlformats.org/officeDocument/2006/relationships/package" Target="../embeddings/Microsoft_Word_Document4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package" Target="../embeddings/Microsoft_Word_Document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586" y="94694"/>
            <a:ext cx="837661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NZ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Lecture </a:t>
            </a:r>
            <a:r>
              <a:rPr lang="en-NZ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8: Firewalls and Intrusion Prevention Systems</a:t>
            </a:r>
            <a:r>
              <a:rPr lang="en-NZ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n-NZ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Chapter </a:t>
            </a:r>
            <a:r>
              <a:rPr lang="en-NZ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9, </a:t>
            </a:r>
            <a:r>
              <a:rPr lang="en-NZ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Stallings &amp; Brown 2015</a:t>
            </a:r>
            <a:endParaRPr lang="en-NZ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27200"/>
            <a:ext cx="7620000" cy="3403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rgbClr val="FFB91D"/>
                </a:solidFill>
                <a:effectLst/>
              </a:rPr>
              <a:t>Packet Filter 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3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dvantages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implicity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transparent to users and are very fast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</a:t>
            </a:r>
            <a:r>
              <a:rPr lang="en-US" sz="3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eaknesses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annot prevent attacks that employ application specific vulnerabilities or functions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imited logging functionality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 not support advanced user authentication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V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ulnerable to attacks on TCP/IP protocol bugs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mproper configuration can lead to breaches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FFB91D"/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5257800"/>
            <a:ext cx="914400" cy="126609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latin typeface="+mn-lt"/>
              </a:rPr>
              <a:t>Table 9.2  </a:t>
            </a:r>
            <a:endParaRPr lang="en-US" sz="3600" dirty="0" smtClean="0"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latin typeface="+mn-lt"/>
              </a:rPr>
              <a:t>Example </a:t>
            </a:r>
            <a:r>
              <a:rPr lang="en-US" sz="3600" dirty="0" err="1">
                <a:latin typeface="+mn-lt"/>
              </a:rPr>
              <a:t>Stateful</a:t>
            </a:r>
            <a:r>
              <a:rPr lang="en-US" sz="3600" dirty="0">
                <a:latin typeface="+mn-lt"/>
              </a:rPr>
              <a:t> Firewall </a:t>
            </a:r>
            <a:endParaRPr lang="en-US" sz="3600" dirty="0" smtClean="0"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latin typeface="+mn-lt"/>
              </a:rPr>
              <a:t>Connection </a:t>
            </a:r>
            <a:r>
              <a:rPr lang="en-US" sz="3600" dirty="0">
                <a:latin typeface="+mn-lt"/>
              </a:rPr>
              <a:t>State Table </a:t>
            </a:r>
            <a:endParaRPr lang="en-US" sz="3600" dirty="0" smtClean="0">
              <a:solidFill>
                <a:srgbClr val="FFB91D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Document" r:id="rId4" imgW="6083076" imgH="2946292" progId="Word.Document.12">
                  <p:embed/>
                </p:oleObj>
              </mc:Choice>
              <mc:Fallback>
                <p:oleObj name="Document" r:id="rId4" imgW="6083076" imgH="2946292" progId="Word.Document.12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G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isadvantage is the additional processing overhead on each connection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Web Application Firewall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Sits between external network and web server.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Observes traffic and protects against attacks such as cross site scripting, buffer overflows.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Do not observe all network traffic (expensive).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Monitor for suspicious </a:t>
            </a:r>
            <a:r>
              <a:rPr lang="en-US" dirty="0" err="1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behaviour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.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Need to be updated to cope with new potential attacks.</a:t>
            </a:r>
          </a:p>
        </p:txBody>
      </p:sp>
    </p:spTree>
    <p:extLst>
      <p:ext uri="{BB962C8B-B14F-4D97-AF65-F5344CB8AC3E}">
        <p14:creationId xmlns:p14="http://schemas.microsoft.com/office/powerpoint/2010/main" val="20086969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83968" y="-228600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rgbClr val="FFB91D"/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9988049"/>
              </p:ext>
            </p:extLst>
          </p:nvPr>
        </p:nvGraphicFramePr>
        <p:xfrm>
          <a:off x="181289" y="1000500"/>
          <a:ext cx="82296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SOCKS v5 defined in RFC1928 </a:t>
            </a: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erver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80800737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rgbClr val="FFB91D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400" b="1" dirty="0" smtClean="0">
                <a:solidFill>
                  <a:srgbClr val="FFB91D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omponents</a:t>
            </a:r>
            <a:endParaRPr lang="en-US" sz="3400" b="1" dirty="0">
              <a:solidFill>
                <a:srgbClr val="FFB91D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S</a:t>
            </a:r>
            <a:r>
              <a:rPr lang="en-US" sz="2800" dirty="0" smtClean="0"/>
              <a:t>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S</a:t>
            </a:r>
            <a:r>
              <a:rPr lang="en-US" sz="2800" dirty="0" smtClean="0"/>
              <a:t>erves as a platform for an application-level or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C</a:t>
            </a:r>
            <a:r>
              <a:rPr lang="en-US" sz="2800" dirty="0" smtClean="0"/>
              <a:t>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R</a:t>
            </a:r>
            <a:r>
              <a:rPr lang="en-US" sz="1800" dirty="0" smtClean="0"/>
              <a:t>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M</a:t>
            </a:r>
            <a:r>
              <a:rPr lang="en-US" sz="1800" dirty="0" smtClean="0"/>
              <a:t>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L</a:t>
            </a:r>
            <a:r>
              <a:rPr lang="en-US" sz="1800" dirty="0" smtClean="0"/>
              <a:t>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30" y="4267200"/>
            <a:ext cx="2497269" cy="2590800"/>
          </a:xfrm>
          <a:prstGeom prst="rect">
            <a:avLst/>
          </a:prstGeom>
          <a:scene3d>
            <a:camera prst="orthographicFront">
              <a:rot lat="0" lon="11399999" rev="0"/>
            </a:camera>
            <a:lightRig rig="threePt" dir="t"/>
          </a:scene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to secure an individual host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vailable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in operating systems or can be provided as an add-on package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F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ilter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and restrict packet flows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ommon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21415191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ontrols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rimary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also monitor outgoing traffic to detect and block worms and malware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0"/>
            <a:ext cx="1536700" cy="1536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j-ea"/>
                <a:cs typeface="+mj-cs"/>
              </a:rPr>
              <a:t>The Need For Firewalls</a:t>
            </a:r>
            <a:endParaRPr kumimoji="1" lang="en-AU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nternet connectivity is essential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H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owever it creates a threat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ffective means of protecting LANs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sed as a perimeter defense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ingle choke point to impose security and auditing 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nsulates the internal systems from external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25877"/>
            <a:ext cx="914400" cy="1245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620688"/>
            <a:ext cx="914400" cy="1245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76672"/>
            <a:ext cx="914400" cy="1245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76672"/>
            <a:ext cx="914400" cy="12451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8" b="13064"/>
          <a:stretch/>
        </p:blipFill>
        <p:spPr>
          <a:xfrm>
            <a:off x="899592" y="0"/>
            <a:ext cx="7596911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50064912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412776"/>
            <a:ext cx="3240360" cy="51125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Firewall location and </a:t>
            </a:r>
            <a:r>
              <a:rPr lang="en-AU" sz="2400" dirty="0" smtClean="0"/>
              <a:t>configurations</a:t>
            </a:r>
          </a:p>
          <a:p>
            <a:pPr lvl="1"/>
            <a:r>
              <a:rPr lang="en-AU" sz="1700" dirty="0"/>
              <a:t>DMZ networks</a:t>
            </a:r>
          </a:p>
          <a:p>
            <a:pPr lvl="1"/>
            <a:r>
              <a:rPr lang="en-AU" sz="1700" dirty="0"/>
              <a:t>Virtual private networks</a:t>
            </a:r>
          </a:p>
          <a:p>
            <a:pPr lvl="1"/>
            <a:r>
              <a:rPr lang="en-AU" sz="1700" dirty="0"/>
              <a:t>Distributed firewalls</a:t>
            </a:r>
          </a:p>
          <a:p>
            <a:pPr lvl="1"/>
            <a:r>
              <a:rPr lang="en-AU" sz="1700" dirty="0"/>
              <a:t>Firewall locations and </a:t>
            </a:r>
            <a:r>
              <a:rPr lang="en-AU" sz="1700" dirty="0" smtClean="0"/>
              <a:t>topologies</a:t>
            </a:r>
            <a:endParaRPr lang="en-AU" sz="17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The need for </a:t>
            </a:r>
            <a:r>
              <a:rPr lang="en-US" sz="2400" dirty="0" smtClean="0"/>
              <a:t>firewalls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characteristics and access policy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Types of firewalls</a:t>
            </a:r>
          </a:p>
          <a:p>
            <a:pPr lvl="1"/>
            <a:r>
              <a:rPr lang="en-US" dirty="0"/>
              <a:t>Packet filtering firewall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inspection firewalls</a:t>
            </a:r>
          </a:p>
          <a:p>
            <a:pPr lvl="1"/>
            <a:r>
              <a:rPr lang="en-US" dirty="0"/>
              <a:t>Application-level gateway</a:t>
            </a:r>
          </a:p>
          <a:p>
            <a:pPr lvl="1"/>
            <a:r>
              <a:rPr lang="en-US" dirty="0"/>
              <a:t>Circuit-level gateway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basing</a:t>
            </a:r>
          </a:p>
          <a:p>
            <a:pPr lvl="1"/>
            <a:r>
              <a:rPr lang="en-US" dirty="0"/>
              <a:t>Bastion host</a:t>
            </a:r>
          </a:p>
          <a:p>
            <a:pPr lvl="1"/>
            <a:r>
              <a:rPr lang="en-US" dirty="0"/>
              <a:t>Host-based firewalls</a:t>
            </a:r>
          </a:p>
          <a:p>
            <a:pPr lvl="1"/>
            <a:r>
              <a:rPr lang="en-US" dirty="0"/>
              <a:t>Personal firewall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635896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rgbClr val="FFB91D"/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95536" y="1988840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743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B91D"/>
                </a:solidFill>
                <a:effectLst/>
              </a:rPr>
              <a:t>Host-Based IPS</a:t>
            </a:r>
            <a:br>
              <a:rPr lang="en-US" dirty="0">
                <a:solidFill>
                  <a:srgbClr val="FFB91D"/>
                </a:solidFill>
                <a:effectLst/>
              </a:rPr>
            </a:br>
            <a:r>
              <a:rPr lang="en-US" dirty="0">
                <a:solidFill>
                  <a:srgbClr val="FFB91D"/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Can make use of either signature/heuristic 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anomaly detection 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Anomaly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: IPS is looking for behavior patterns that indicate malware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41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/>
              </a:rPr>
              <a:t>HIPS</a:t>
            </a:r>
            <a:endParaRPr lang="en-US" dirty="0">
              <a:solidFill>
                <a:srgbClr val="FFB91D"/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318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/>
              </a:rPr>
              <a:t>The Role of HIPS</a:t>
            </a:r>
            <a:endParaRPr lang="en-US" dirty="0">
              <a:solidFill>
                <a:srgbClr val="FFB91D"/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856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rgbClr val="FFB91D"/>
                </a:solidFill>
                <a:effectLst/>
              </a:rPr>
              <a:t>Network-Based IPS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nline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NIDS with the authority to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modify or discard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packets and tear down TCP connections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Makes use of signature/heuristic detection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and anomaly detection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 flow data protection</a:t>
            </a:r>
          </a:p>
          <a:p>
            <a:pPr lvl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Methods used to identify malicious packets: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99135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j-ea"/>
                <a:cs typeface="+mj-cs"/>
              </a:rPr>
              <a:t>Firewall Characteristics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6870">
            <a:off x="7108938" y="3949714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34671">
            <a:off x="-95626" y="4738037"/>
            <a:ext cx="16002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422108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92608">
            <a:off x="68250" y="5009418"/>
            <a:ext cx="1600200" cy="1600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 smtClean="0">
                <a:solidFill>
                  <a:srgbClr val="FFB91D"/>
                </a:solidFill>
                <a:effectLst/>
              </a:rPr>
              <a:t>Digital Immune System</a:t>
            </a:r>
            <a:endParaRPr lang="en-US" sz="4300" dirty="0">
              <a:solidFill>
                <a:srgbClr val="FFB91D"/>
              </a:solidFill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95536" y="1916832"/>
            <a:ext cx="8229600" cy="4525963"/>
          </a:xfrm>
        </p:spPr>
        <p:txBody>
          <a:bodyPr/>
          <a:lstStyle/>
          <a:p>
            <a:r>
              <a:rPr lang="en-US" dirty="0" smtClean="0"/>
              <a:t>Comprehensive defense against malicious behavior caused by malware</a:t>
            </a:r>
          </a:p>
          <a:p>
            <a:r>
              <a:rPr lang="en-US" dirty="0" smtClean="0"/>
              <a:t>Developed by IBM and refined by Symantec</a:t>
            </a:r>
          </a:p>
          <a:p>
            <a:r>
              <a:rPr lang="en-US" dirty="0" smtClean="0"/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r>
              <a:rPr lang="en-US" dirty="0" smtClean="0"/>
              <a:t>Success depends on the ability of the malware analysis system to detect new and innovative malware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946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 b="23421"/>
          <a:stretch/>
        </p:blipFill>
        <p:spPr>
          <a:xfrm>
            <a:off x="179512" y="332656"/>
            <a:ext cx="8723790" cy="6284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7344816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Snort Inline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SzPct val="80000"/>
              <a:buFont typeface="Wingdings" pitchFamily="2" charset="2"/>
              <a:buChar char=""/>
              <a:defRPr/>
            </a:pPr>
            <a:r>
              <a:rPr lang="en-US" sz="2378" dirty="0"/>
              <a:t>E</a:t>
            </a:r>
            <a:r>
              <a:rPr lang="en-US" sz="2378" dirty="0" smtClean="0">
                <a:ea typeface="+mn-ea"/>
                <a:cs typeface="+mn-cs"/>
              </a:rPr>
              <a:t>nables Snort to function as an intrusion prevention </a:t>
            </a:r>
            <a:r>
              <a:rPr lang="en-US" sz="2378" dirty="0" smtClean="0"/>
              <a:t>system</a:t>
            </a:r>
            <a:endParaRPr lang="en-US" sz="2378" dirty="0" smtClean="0">
              <a:ea typeface="+mn-ea"/>
              <a:cs typeface="+mn-cs"/>
            </a:endParaRP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SzPct val="80000"/>
              <a:buFont typeface="Wingdings" pitchFamily="2" charset="2"/>
              <a:buChar char=""/>
              <a:defRPr/>
            </a:pPr>
            <a:r>
              <a:rPr lang="en-US" sz="2378" dirty="0"/>
              <a:t>I</a:t>
            </a:r>
            <a:r>
              <a:rPr lang="en-US" sz="2378" dirty="0" smtClean="0">
                <a:ea typeface="+mn-ea"/>
              </a:rPr>
              <a:t>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2"/>
              </a:buClr>
              <a:buSzPct val="80000"/>
              <a:buFont typeface="Wingdings" pitchFamily="2" charset="2"/>
              <a:buChar char=""/>
              <a:defRPr/>
            </a:pPr>
            <a:r>
              <a:rPr lang="en-US" sz="2054" dirty="0"/>
              <a:t>U</a:t>
            </a:r>
            <a:r>
              <a:rPr lang="en-US" sz="2054" dirty="0" smtClean="0">
                <a:ea typeface="+mn-ea"/>
              </a:rPr>
              <a:t>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"/>
              <a:defRPr/>
            </a:pPr>
            <a:r>
              <a:rPr lang="en-US" sz="2054" dirty="0"/>
              <a:t>A</a:t>
            </a:r>
            <a:r>
              <a:rPr lang="en-US" sz="2054" dirty="0" smtClean="0">
                <a:ea typeface="+mn-ea"/>
              </a:rPr>
              <a:t>ttackers see the failure but can</a:t>
            </a:r>
            <a:r>
              <a:rPr lang="en-US" sz="2054" dirty="0" smtClean="0"/>
              <a:t>not</a:t>
            </a:r>
            <a:r>
              <a:rPr lang="en-US" sz="2054" dirty="0" smtClean="0">
                <a:ea typeface="+mn-ea"/>
              </a:rPr>
              <a:t>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/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71747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10553"/>
          <a:stretch/>
        </p:blipFill>
        <p:spPr>
          <a:xfrm>
            <a:off x="1475656" y="0"/>
            <a:ext cx="6253742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3165022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Document" r:id="rId4" imgW="6083076" imgH="4317841" progId="Word.Document.12">
                  <p:embed/>
                </p:oleObj>
              </mc:Choice>
              <mc:Fallback>
                <p:oleObj name="Document" r:id="rId4" imgW="6083076" imgH="4317841" progId="Word.Document.12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740352" cy="5494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Table 9.3  </a:t>
            </a:r>
            <a:endParaRPr lang="en-US" sz="3200" b="1" dirty="0" smtClean="0">
              <a:latin typeface="+mj-lt"/>
            </a:endParaRPr>
          </a:p>
          <a:p>
            <a:pPr algn="ctr"/>
            <a:r>
              <a:rPr lang="en-US" sz="2000" b="1" dirty="0" smtClean="0">
                <a:latin typeface="+mj-lt"/>
              </a:rPr>
              <a:t>Sidewinder </a:t>
            </a:r>
            <a:r>
              <a:rPr lang="en-US" sz="2000" b="1" dirty="0">
                <a:latin typeface="+mj-lt"/>
              </a:rPr>
              <a:t>G2 Security Appliance Attack Protections </a:t>
            </a:r>
            <a:endParaRPr lang="en-US" sz="2000" b="1" dirty="0" smtClean="0">
              <a:latin typeface="+mj-lt"/>
            </a:endParaRPr>
          </a:p>
          <a:p>
            <a:pPr algn="ctr"/>
            <a:r>
              <a:rPr lang="en-US" sz="2000" b="1" dirty="0" smtClean="0">
                <a:latin typeface="+mj-lt"/>
              </a:rPr>
              <a:t>Summary Transport </a:t>
            </a:r>
            <a:r>
              <a:rPr lang="en-US" sz="2000" b="1" dirty="0">
                <a:latin typeface="+mj-lt"/>
              </a:rPr>
              <a:t>Level Examples</a:t>
            </a:r>
            <a:r>
              <a:rPr lang="en-US" sz="2000" dirty="0">
                <a:latin typeface="+mj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</a:t>
            </a:r>
            <a:r>
              <a:rPr lang="en-US" sz="1200" dirty="0" smtClean="0">
                <a:latin typeface="+mj-lt"/>
              </a:rPr>
              <a:t>an be </a:t>
            </a:r>
          </a:p>
          <a:p>
            <a:pPr algn="ctr"/>
            <a:r>
              <a:rPr lang="en-US" sz="1200" dirty="0" smtClean="0">
                <a:latin typeface="+mj-lt"/>
              </a:rPr>
              <a:t>found on </a:t>
            </a:r>
          </a:p>
          <a:p>
            <a:pPr algn="ctr"/>
            <a:r>
              <a:rPr lang="en-US" sz="1200" dirty="0" smtClean="0">
                <a:latin typeface="+mj-lt"/>
              </a:rPr>
              <a:t>page 328</a:t>
            </a:r>
          </a:p>
          <a:p>
            <a:pPr algn="ctr"/>
            <a:r>
              <a:rPr lang="en-US" sz="1200" dirty="0">
                <a:latin typeface="+mj-lt"/>
              </a:rPr>
              <a:t>i</a:t>
            </a:r>
            <a:r>
              <a:rPr lang="en-US" sz="1200" smtClean="0">
                <a:latin typeface="+mj-lt"/>
              </a:rPr>
              <a:t>n </a:t>
            </a:r>
            <a:r>
              <a:rPr lang="en-US" sz="1200" dirty="0" smtClean="0">
                <a:latin typeface="+mj-lt"/>
              </a:rPr>
              <a:t>textbook) 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63828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785652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latin typeface="+mj-lt"/>
              </a:rPr>
              <a:t>Table 9.4</a:t>
            </a:r>
          </a:p>
          <a:p>
            <a:pPr algn="ctr">
              <a:defRPr/>
            </a:pPr>
            <a:endParaRPr lang="en-US" sz="3200" b="1" dirty="0">
              <a:latin typeface="+mj-lt"/>
            </a:endParaRPr>
          </a:p>
          <a:p>
            <a:pPr algn="ctr">
              <a:defRPr/>
            </a:pPr>
            <a:r>
              <a:rPr lang="en-US" sz="3200" b="1" dirty="0">
                <a:latin typeface="+mj-lt"/>
              </a:rPr>
              <a:t>  </a:t>
            </a:r>
            <a:r>
              <a:rPr lang="en-US" sz="2400" b="1" dirty="0">
                <a:latin typeface="+mj-lt"/>
              </a:rPr>
              <a:t>Sidewinder G2 Security Appliance Attack Protections Summary - Application Level Examples </a:t>
            </a:r>
            <a:r>
              <a:rPr lang="en-US" sz="1200" b="1" dirty="0">
                <a:latin typeface="+mj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Document" r:id="rId4" imgW="6083076" imgH="7759414" progId="Word.Document.12">
                  <p:embed/>
                </p:oleObj>
              </mc:Choice>
              <mc:Fallback>
                <p:oleObj name="Document" r:id="rId4" imgW="6083076" imgH="7759414" progId="Word.Document.12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734" y="0"/>
                        <a:ext cx="5338266" cy="68091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6309320"/>
            <a:ext cx="3552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(Table can be found on pages 329-330</a:t>
            </a:r>
          </a:p>
          <a:p>
            <a:pPr algn="ctr"/>
            <a:r>
              <a:rPr lang="en-US" sz="1400" dirty="0">
                <a:latin typeface="+mj-lt"/>
              </a:rPr>
              <a:t>i</a:t>
            </a:r>
            <a:r>
              <a:rPr lang="en-US" sz="1400" dirty="0" smtClean="0">
                <a:latin typeface="+mj-lt"/>
              </a:rPr>
              <a:t>n textbook) 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8340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Table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9.4</a:t>
            </a:r>
          </a:p>
          <a:p>
            <a:pPr algn="ctr">
              <a:defRPr/>
            </a:pPr>
            <a:endParaRPr lang="en-US" sz="2400" b="1" dirty="0">
              <a:solidFill>
                <a:srgbClr val="FFFFFF"/>
              </a:solidFill>
              <a:latin typeface="+mj-lt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 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Sidewinder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G2 Security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Appliance </a:t>
            </a:r>
            <a:endParaRPr lang="en-US" sz="2400" b="1" dirty="0" smtClean="0">
              <a:solidFill>
                <a:srgbClr val="FFFFFF"/>
              </a:solidFill>
              <a:latin typeface="+mj-lt"/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Attack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Protections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Summary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–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Application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Level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Examples 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  <a:latin typeface="+mj-lt"/>
              </a:rPr>
              <a:t>(</a:t>
            </a:r>
            <a:r>
              <a:rPr lang="en-US" sz="1200" b="1" dirty="0">
                <a:solidFill>
                  <a:srgbClr val="FFFFFF"/>
                </a:solidFill>
                <a:latin typeface="+mj-lt"/>
              </a:rPr>
              <a:t>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Document" r:id="rId4" imgW="6083076" imgH="5905283" progId="Word.Document.12">
                  <p:embed/>
                </p:oleObj>
              </mc:Choice>
              <mc:Fallback>
                <p:oleObj name="Document" r:id="rId4" imgW="6083076" imgH="5905283" progId="Word.Document.12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31" y="44624"/>
                        <a:ext cx="6795982" cy="6813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504" y="630932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pages 329-330 In textbook) 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15594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5652120" y="1412776"/>
            <a:ext cx="3240360" cy="5112568"/>
          </a:xfrm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Firewall location and </a:t>
            </a:r>
            <a:r>
              <a:rPr lang="en-AU" sz="2400" dirty="0" smtClean="0"/>
              <a:t>configurations</a:t>
            </a:r>
          </a:p>
          <a:p>
            <a:pPr lvl="1"/>
            <a:r>
              <a:rPr lang="en-AU" sz="1700" dirty="0"/>
              <a:t>DMZ networks</a:t>
            </a:r>
          </a:p>
          <a:p>
            <a:pPr lvl="1"/>
            <a:r>
              <a:rPr lang="en-AU" sz="1700" dirty="0"/>
              <a:t>Virtual private networks</a:t>
            </a:r>
          </a:p>
          <a:p>
            <a:pPr lvl="1"/>
            <a:r>
              <a:rPr lang="en-AU" sz="1700" dirty="0"/>
              <a:t>Distributed firewalls</a:t>
            </a:r>
          </a:p>
          <a:p>
            <a:pPr lvl="1"/>
            <a:r>
              <a:rPr lang="en-AU" sz="1700" dirty="0"/>
              <a:t>Firewall locations and topologies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Intrusion prevention systems</a:t>
            </a:r>
          </a:p>
          <a:p>
            <a:pPr lvl="1"/>
            <a:r>
              <a:rPr lang="en-AU" dirty="0"/>
              <a:t>Host-based IPS</a:t>
            </a:r>
          </a:p>
          <a:p>
            <a:pPr lvl="1"/>
            <a:r>
              <a:rPr lang="en-AU" dirty="0"/>
              <a:t>Network-based IPS</a:t>
            </a:r>
          </a:p>
          <a:p>
            <a:pPr lvl="1"/>
            <a:r>
              <a:rPr lang="en-AU" dirty="0"/>
              <a:t>Distributed or hybrid IPS</a:t>
            </a:r>
          </a:p>
          <a:p>
            <a:pPr lvl="1"/>
            <a:r>
              <a:rPr lang="en-AU" dirty="0"/>
              <a:t>Snort inline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200" dirty="0" smtClean="0"/>
              <a:t>Example: Unified Threat Management Products</a:t>
            </a:r>
            <a:endParaRPr lang="en-AU" sz="2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The need for </a:t>
            </a:r>
            <a:r>
              <a:rPr lang="en-US" sz="2400" dirty="0" smtClean="0"/>
              <a:t>firewalls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characteristics and access policy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Types of firewalls</a:t>
            </a:r>
          </a:p>
          <a:p>
            <a:pPr lvl="1"/>
            <a:r>
              <a:rPr lang="en-US" dirty="0"/>
              <a:t>Packet filtering firewall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inspection firewalls</a:t>
            </a:r>
          </a:p>
          <a:p>
            <a:pPr lvl="1"/>
            <a:r>
              <a:rPr lang="en-US" dirty="0"/>
              <a:t>Application-level gateway</a:t>
            </a:r>
          </a:p>
          <a:p>
            <a:pPr lvl="1"/>
            <a:r>
              <a:rPr lang="en-US" dirty="0"/>
              <a:t>Circuit-level gateway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basing</a:t>
            </a:r>
          </a:p>
          <a:p>
            <a:pPr lvl="1"/>
            <a:r>
              <a:rPr lang="en-US" dirty="0"/>
              <a:t>Bastion host</a:t>
            </a:r>
          </a:p>
          <a:p>
            <a:pPr lvl="1"/>
            <a:r>
              <a:rPr lang="en-US" dirty="0"/>
              <a:t>Host-based firewalls</a:t>
            </a:r>
          </a:p>
          <a:p>
            <a:pPr lvl="1"/>
            <a:r>
              <a:rPr lang="en-US" dirty="0"/>
              <a:t>Personal firewall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635896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98753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 smtClean="0"/>
              <a:t>A critical component in the planning and implementation of a firewall is specifying a suitable access policy</a:t>
            </a:r>
          </a:p>
          <a:p>
            <a:pPr lvl="1"/>
            <a:r>
              <a:rPr lang="en-US" dirty="0" smtClean="0"/>
              <a:t>This lists the types of traffic authorized to pass through the firewall</a:t>
            </a:r>
          </a:p>
          <a:p>
            <a:pPr lvl="1"/>
            <a:r>
              <a:rPr lang="en-US" dirty="0" smtClean="0"/>
              <a:t>Includes address ranges, protocols, applications and content types</a:t>
            </a:r>
          </a:p>
          <a:p>
            <a:r>
              <a:rPr lang="en-US" dirty="0" smtClean="0"/>
              <a:t>This policy should be developed from the organization’s information security risk assessment and policy</a:t>
            </a:r>
          </a:p>
          <a:p>
            <a:r>
              <a:rPr lang="en-US" dirty="0" smtClean="0"/>
              <a:t>Should be developed from a broad specification of which traffic types the organization needs to support</a:t>
            </a:r>
          </a:p>
          <a:p>
            <a:pPr lvl="1"/>
            <a:r>
              <a:rPr lang="en-US" dirty="0" smtClean="0"/>
              <a:t>Then refined to detail the filter elements which can then be implemented within an appropriate firewall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1173986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5416"/>
            <a:ext cx="82296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279992"/>
              </p:ext>
            </p:extLst>
          </p:nvPr>
        </p:nvGraphicFramePr>
        <p:xfrm>
          <a:off x="457200" y="1556792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Packet Filtering Firewall</a:t>
            </a:r>
            <a:endParaRPr lang="en-US" dirty="0">
              <a:solidFill>
                <a:srgbClr val="FFB91D"/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pplies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orwards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wo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iscard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M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ore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orward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E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asier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8330187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750860"/>
              </p:ext>
            </p:extLst>
          </p:nvPr>
        </p:nvGraphicFramePr>
        <p:xfrm>
          <a:off x="251519" y="3356992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" name="Document" r:id="rId4" imgW="6083076" imgH="1904930" progId="Word.Document.12">
                  <p:embed/>
                </p:oleObj>
              </mc:Choice>
              <mc:Fallback>
                <p:oleObj name="Document" r:id="rId4" imgW="6083076" imgH="1904930" progId="Word.Documen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19" y="3356992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5803" y="476672"/>
            <a:ext cx="6692081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Table 9.1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</a:p>
          <a:p>
            <a:pPr algn="ctr">
              <a:spcAft>
                <a:spcPts val="1800"/>
              </a:spcAft>
            </a:pP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Packet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-Filtering Examples </a:t>
            </a: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7458</TotalTime>
  <Words>12200</Words>
  <Application>Microsoft Office PowerPoint</Application>
  <PresentationFormat>On-screen Show (4:3)</PresentationFormat>
  <Paragraphs>1308</Paragraphs>
  <Slides>37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Ｐゴシック</vt:lpstr>
      <vt:lpstr>Arial</vt:lpstr>
      <vt:lpstr>Century Gothic</vt:lpstr>
      <vt:lpstr>Courier New</vt:lpstr>
      <vt:lpstr>Palatino Linotype</vt:lpstr>
      <vt:lpstr>Times New Roman</vt:lpstr>
      <vt:lpstr>Wingdings</vt:lpstr>
      <vt:lpstr>Executive</vt:lpstr>
      <vt:lpstr>Document</vt:lpstr>
      <vt:lpstr>PowerPoint Presentation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PowerPoint Presentation</vt:lpstr>
      <vt:lpstr>Packet Filtering Firewall</vt:lpstr>
      <vt:lpstr>PowerPoint Presentation</vt:lpstr>
      <vt:lpstr>Packet Filter  Advantages And Weaknesses</vt:lpstr>
      <vt:lpstr>Stateful Inspection Firewall</vt:lpstr>
      <vt:lpstr>PowerPoint Presentation</vt:lpstr>
      <vt:lpstr>Application-Level Gateway</vt:lpstr>
      <vt:lpstr>Web Application Firewall</vt:lpstr>
      <vt:lpstr>Circuit-Level Gateway</vt:lpstr>
      <vt:lpstr>SOCKS Circuit-Level Gateway </vt:lpstr>
      <vt:lpstr>Bastion Hosts</vt:lpstr>
      <vt:lpstr>Host-Based Firewalls</vt:lpstr>
      <vt:lpstr>Personal Firewall</vt:lpstr>
      <vt:lpstr>PowerPoint Presentation</vt:lpstr>
      <vt:lpstr>PowerPoint Presentation</vt:lpstr>
      <vt:lpstr>PowerPoint Presentation</vt:lpstr>
      <vt:lpstr>Firewall Topologies</vt:lpstr>
      <vt:lpstr>Summary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PowerPoint Presentation</vt:lpstr>
      <vt:lpstr>Snort Inline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Ian Welch</cp:lastModifiedBy>
  <cp:revision>121</cp:revision>
  <cp:lastPrinted>2016-09-13T02:51:46Z</cp:lastPrinted>
  <dcterms:created xsi:type="dcterms:W3CDTF">2014-09-10T15:18:11Z</dcterms:created>
  <dcterms:modified xsi:type="dcterms:W3CDTF">2017-08-20T02:02:21Z</dcterms:modified>
  <cp:category/>
</cp:coreProperties>
</file>